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gif" ContentType="image/gif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752" r:id="rId1"/>
  </p:sldMasterIdLst>
  <p:notesMasterIdLst>
    <p:notesMasterId r:id="rId57"/>
  </p:notesMasterIdLst>
  <p:sldIdLst>
    <p:sldId id="256" r:id="rId2"/>
    <p:sldId id="310" r:id="rId3"/>
    <p:sldId id="265" r:id="rId4"/>
    <p:sldId id="266" r:id="rId5"/>
    <p:sldId id="267" r:id="rId6"/>
    <p:sldId id="269" r:id="rId7"/>
    <p:sldId id="311" r:id="rId8"/>
    <p:sldId id="293" r:id="rId9"/>
    <p:sldId id="309" r:id="rId10"/>
    <p:sldId id="294" r:id="rId11"/>
    <p:sldId id="295" r:id="rId12"/>
    <p:sldId id="257" r:id="rId13"/>
    <p:sldId id="258" r:id="rId14"/>
    <p:sldId id="259" r:id="rId15"/>
    <p:sldId id="260" r:id="rId16"/>
    <p:sldId id="261" r:id="rId17"/>
    <p:sldId id="276" r:id="rId18"/>
    <p:sldId id="275" r:id="rId19"/>
    <p:sldId id="297" r:id="rId20"/>
    <p:sldId id="262" r:id="rId21"/>
    <p:sldId id="296" r:id="rId22"/>
    <p:sldId id="277" r:id="rId23"/>
    <p:sldId id="278" r:id="rId24"/>
    <p:sldId id="279" r:id="rId25"/>
    <p:sldId id="280" r:id="rId26"/>
    <p:sldId id="292" r:id="rId27"/>
    <p:sldId id="281" r:id="rId28"/>
    <p:sldId id="282" r:id="rId29"/>
    <p:sldId id="283" r:id="rId30"/>
    <p:sldId id="270" r:id="rId31"/>
    <p:sldId id="271" r:id="rId32"/>
    <p:sldId id="272" r:id="rId33"/>
    <p:sldId id="273" r:id="rId34"/>
    <p:sldId id="274" r:id="rId35"/>
    <p:sldId id="288" r:id="rId36"/>
    <p:sldId id="284" r:id="rId37"/>
    <p:sldId id="264" r:id="rId38"/>
    <p:sldId id="289" r:id="rId39"/>
    <p:sldId id="290" r:id="rId40"/>
    <p:sldId id="291" r:id="rId41"/>
    <p:sldId id="307" r:id="rId42"/>
    <p:sldId id="308" r:id="rId43"/>
    <p:sldId id="312" r:id="rId44"/>
    <p:sldId id="285" r:id="rId45"/>
    <p:sldId id="286" r:id="rId46"/>
    <p:sldId id="287" r:id="rId47"/>
    <p:sldId id="298" r:id="rId48"/>
    <p:sldId id="306" r:id="rId49"/>
    <p:sldId id="299" r:id="rId50"/>
    <p:sldId id="300" r:id="rId51"/>
    <p:sldId id="301" r:id="rId52"/>
    <p:sldId id="302" r:id="rId53"/>
    <p:sldId id="303" r:id="rId54"/>
    <p:sldId id="305" r:id="rId55"/>
    <p:sldId id="304" r:id="rId5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2" d="100"/>
          <a:sy n="92" d="100"/>
        </p:scale>
        <p:origin x="-592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notesMaster" Target="notesMasters/notesMaster1.xml"/><Relationship Id="rId58" Type="http://schemas.openxmlformats.org/officeDocument/2006/relationships/printerSettings" Target="printerSettings/printerSettings1.bin"/><Relationship Id="rId59" Type="http://schemas.openxmlformats.org/officeDocument/2006/relationships/presProps" Target="pres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viewProps" Target="viewProps.xml"/><Relationship Id="rId61" Type="http://schemas.openxmlformats.org/officeDocument/2006/relationships/theme" Target="theme/theme1.xml"/><Relationship Id="rId6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CB41F7-103A-F848-9531-7AF3B01C649C}" type="datetimeFigureOut">
              <a:rPr lang="fr-FR" smtClean="0"/>
              <a:t>23/07/14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DD73A9-12DC-B849-9E34-F4009413FF22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24317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D73A9-12DC-B849-9E34-F4009413FF22}" type="slidenum">
              <a:rPr lang="fr-CA" smtClean="0"/>
              <a:t>11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23617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D73A9-12DC-B849-9E34-F4009413FF22}" type="slidenum">
              <a:rPr lang="fr-CA" smtClean="0"/>
              <a:t>44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49648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3D26B-DFC2-4248-8ED0-AD3E108CBDD7}" type="datetime1">
              <a:rPr lang="en-US" smtClean="0"/>
              <a:pPr/>
              <a:t>23/07/14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4C003-38E8-486A-9BFD-47E55D87241C}" type="datetime1">
              <a:rPr lang="en-US" smtClean="0"/>
              <a:pPr/>
              <a:t>23/07/14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 anchor="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9EAA3-934B-41DB-B3B1-806F4BE5CC37}" type="datetime1">
              <a:rPr lang="en-US" smtClean="0"/>
              <a:pPr/>
              <a:t>23/07/14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7F932-D99A-4087-BFB1-EA42FAFC8D2C}" type="datetime1">
              <a:rPr lang="en-US" smtClean="0"/>
              <a:pPr/>
              <a:t>23/07/14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6367-2F2B-4F6E-ACF4-15FA13738E10}" type="datetime1">
              <a:rPr lang="en-US" smtClean="0"/>
              <a:pPr/>
              <a:t>23/07/14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23C92-45F4-4C30-810D-4886C1BA69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3498D-21C7-408B-8EF5-5B55DEF0BFD5}" type="datetime1">
              <a:rPr lang="en-US" smtClean="0"/>
              <a:pPr/>
              <a:t>23/07/14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B246E-8FD1-42FF-94A4-E4133095C37A}" type="datetime1">
              <a:rPr lang="en-US" smtClean="0"/>
              <a:pPr/>
              <a:t>23/07/14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939D4-B818-4372-B1EE-7CB6D5BBC74A}" type="datetime1">
              <a:rPr lang="en-US" smtClean="0"/>
              <a:pPr/>
              <a:t>23/07/14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5E438-4D0D-4834-B658-A90420491D98}" type="datetime1">
              <a:rPr lang="en-US" smtClean="0"/>
              <a:pPr/>
              <a:t>23/07/14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8ADFA-7142-4015-85E6-1712F15FA709}" type="datetime1">
              <a:rPr lang="en-US" smtClean="0"/>
              <a:pPr/>
              <a:t>23/07/14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 anchor="t"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581E0-D653-4D78-A48F-41D80498BC7E}" type="datetime1">
              <a:rPr lang="en-US" smtClean="0"/>
              <a:pPr/>
              <a:t>23/07/14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3AFFF1-9C47-49F0-AE12-AF188F3F4E82}" type="datetime1">
              <a:rPr lang="en-US" smtClean="0"/>
              <a:pPr/>
              <a:t>23/07/14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237106-F2ED-405E-BC33-CC3CF426205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753" r:id="rId1"/>
    <p:sldLayoutId id="2147484754" r:id="rId2"/>
    <p:sldLayoutId id="2147484755" r:id="rId3"/>
    <p:sldLayoutId id="2147484756" r:id="rId4"/>
    <p:sldLayoutId id="2147484757" r:id="rId5"/>
    <p:sldLayoutId id="2147484758" r:id="rId6"/>
    <p:sldLayoutId id="2147484759" r:id="rId7"/>
    <p:sldLayoutId id="2147484760" r:id="rId8"/>
    <p:sldLayoutId id="2147484761" r:id="rId9"/>
    <p:sldLayoutId id="2147484762" r:id="rId10"/>
    <p:sldLayoutId id="2147484763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gif"/><Relationship Id="rId3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jpeg"/><Relationship Id="rId3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7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jpeg"/><Relationship Id="rId3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30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.jpeg"/><Relationship Id="rId3" Type="http://schemas.openxmlformats.org/officeDocument/2006/relationships/image" Target="../media/image38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40.png"/><Relationship Id="rId1" Type="http://schemas.microsoft.com/office/2007/relationships/media" Target="../media/media3.mov"/><Relationship Id="rId2" Type="http://schemas.openxmlformats.org/officeDocument/2006/relationships/video" Target="../media/media3.mov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gi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gi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8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9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0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1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55.png"/><Relationship Id="rId1" Type="http://schemas.microsoft.com/office/2007/relationships/media" Target="../media/media4.mov"/><Relationship Id="rId2" Type="http://schemas.openxmlformats.org/officeDocument/2006/relationships/video" Target="../media/media4.mov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6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7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NDE14-lo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880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La comète de 1811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CA" sz="2400" dirty="0" smtClean="0">
                <a:solidFill>
                  <a:srgbClr val="FF6600"/>
                </a:solidFill>
              </a:rPr>
              <a:t>Napoléon</a:t>
            </a:r>
            <a:r>
              <a:rPr lang="fr-CA" sz="2400" dirty="0" smtClean="0"/>
              <a:t> y voyait un présage favorable pour la </a:t>
            </a:r>
            <a:r>
              <a:rPr lang="fr-CA" sz="2400" dirty="0" smtClean="0">
                <a:solidFill>
                  <a:srgbClr val="FFFF00"/>
                </a:solidFill>
              </a:rPr>
              <a:t>campagne de Russie</a:t>
            </a:r>
          </a:p>
          <a:p>
            <a:pPr lvl="1"/>
            <a:r>
              <a:rPr lang="fr-CA" sz="2000" dirty="0" smtClean="0"/>
              <a:t>Défaite cuisante des armées napoléoniennes</a:t>
            </a:r>
          </a:p>
          <a:p>
            <a:r>
              <a:rPr lang="fr-CA" sz="2400" dirty="0" smtClean="0"/>
              <a:t>La comète coïncide avec une vendange de qualité exceptionnelle</a:t>
            </a:r>
            <a:endParaRPr lang="fr-CA" sz="1600" dirty="0" smtClean="0"/>
          </a:p>
          <a:p>
            <a:pPr lvl="1"/>
            <a:r>
              <a:rPr lang="fr-CA" sz="2000" dirty="0" smtClean="0">
                <a:solidFill>
                  <a:srgbClr val="FFFF00"/>
                </a:solidFill>
              </a:rPr>
              <a:t>Vin de la comète</a:t>
            </a:r>
          </a:p>
        </p:txBody>
      </p:sp>
      <p:pic>
        <p:nvPicPr>
          <p:cNvPr id="5" name="Image 4" descr="Komet_von_181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3305" y="1793480"/>
            <a:ext cx="2888598" cy="4155527"/>
          </a:xfrm>
          <a:prstGeom prst="rect">
            <a:avLst/>
          </a:prstGeom>
          <a:ln>
            <a:solidFill>
              <a:srgbClr val="7E78B7"/>
            </a:solidFill>
          </a:ln>
        </p:spPr>
      </p:pic>
      <p:sp>
        <p:nvSpPr>
          <p:cNvPr id="6" name="ZoneTexte 5"/>
          <p:cNvSpPr txBox="1"/>
          <p:nvPr/>
        </p:nvSpPr>
        <p:spPr>
          <a:xfrm>
            <a:off x="5991313" y="5941497"/>
            <a:ext cx="1705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 smtClean="0"/>
              <a:t>Comète de 1811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481031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La comète de 1910 (Halley)</a:t>
            </a:r>
            <a:endParaRPr lang="fr-CA" dirty="0"/>
          </a:p>
        </p:txBody>
      </p:sp>
      <p:pic>
        <p:nvPicPr>
          <p:cNvPr id="3" name="Image 2" descr="19mai1910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833" y="1600200"/>
            <a:ext cx="6900795" cy="4526922"/>
          </a:xfrm>
          <a:prstGeom prst="rect">
            <a:avLst/>
          </a:prstGeom>
          <a:ln>
            <a:solidFill>
              <a:srgbClr val="7E78B7"/>
            </a:solidFill>
          </a:ln>
        </p:spPr>
      </p:pic>
    </p:spTree>
    <p:extLst>
      <p:ext uri="{BB962C8B-B14F-4D97-AF65-F5344CB8AC3E}">
        <p14:creationId xmlns:p14="http://schemas.microsoft.com/office/powerpoint/2010/main" val="399359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Qu’est-ce qu’une COMÈTE 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-CA" dirty="0" smtClean="0"/>
              <a:t>« Boule de neige sale »</a:t>
            </a:r>
          </a:p>
          <a:p>
            <a:pPr algn="r">
              <a:buFontTx/>
              <a:buChar char="-"/>
            </a:pPr>
            <a:r>
              <a:rPr lang="fr-CA" dirty="0" smtClean="0"/>
              <a:t>Fred L. Whipple</a:t>
            </a:r>
          </a:p>
          <a:p>
            <a:r>
              <a:rPr lang="fr-CA" dirty="0" smtClean="0"/>
              <a:t>Composée de glaces et de poussières</a:t>
            </a:r>
            <a:endParaRPr lang="fr-CA" dirty="0"/>
          </a:p>
          <a:p>
            <a:pPr algn="r">
              <a:buFontTx/>
              <a:buChar char="-"/>
            </a:pPr>
            <a:endParaRPr lang="fr-CA" dirty="0" smtClean="0"/>
          </a:p>
          <a:p>
            <a:pPr>
              <a:buFont typeface="Arial"/>
              <a:buChar char="•"/>
            </a:pPr>
            <a:r>
              <a:rPr lang="fr-CA" dirty="0" smtClean="0">
                <a:solidFill>
                  <a:srgbClr val="FFFF00"/>
                </a:solidFill>
              </a:rPr>
              <a:t>Le noyau</a:t>
            </a:r>
          </a:p>
          <a:p>
            <a:pPr>
              <a:buFont typeface="Arial"/>
              <a:buChar char="•"/>
            </a:pPr>
            <a:r>
              <a:rPr lang="fr-CA" dirty="0" smtClean="0">
                <a:solidFill>
                  <a:srgbClr val="FFFF00"/>
                </a:solidFill>
              </a:rPr>
              <a:t>La chevelure (ou coma)</a:t>
            </a:r>
          </a:p>
          <a:p>
            <a:pPr>
              <a:buFont typeface="Arial"/>
              <a:buChar char="•"/>
            </a:pPr>
            <a:r>
              <a:rPr lang="fr-CA" dirty="0" smtClean="0">
                <a:solidFill>
                  <a:srgbClr val="FFFF00"/>
                </a:solidFill>
              </a:rPr>
              <a:t>Les queues</a:t>
            </a:r>
            <a:endParaRPr lang="fr-CA" dirty="0">
              <a:solidFill>
                <a:srgbClr val="FFFF00"/>
              </a:solidFill>
            </a:endParaRPr>
          </a:p>
        </p:txBody>
      </p:sp>
      <p:pic>
        <p:nvPicPr>
          <p:cNvPr id="5" name="Espace réservé du contenu 4" descr="schema_comete.jpg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  <a:ln>
            <a:solidFill>
              <a:schemeClr val="bg2">
                <a:lumMod val="50000"/>
                <a:lumOff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ZoneTexte 3"/>
          <p:cNvSpPr txBox="1"/>
          <p:nvPr/>
        </p:nvSpPr>
        <p:spPr>
          <a:xfrm rot="16200000">
            <a:off x="4200832" y="5678794"/>
            <a:ext cx="67929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800" dirty="0" smtClean="0"/>
              <a:t>crédit : C&amp;E</a:t>
            </a:r>
            <a:endParaRPr lang="fr-CA" sz="800" dirty="0"/>
          </a:p>
        </p:txBody>
      </p:sp>
    </p:spTree>
    <p:extLst>
      <p:ext uri="{BB962C8B-B14F-4D97-AF65-F5344CB8AC3E}">
        <p14:creationId xmlns:p14="http://schemas.microsoft.com/office/powerpoint/2010/main" val="3390518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Le NOYAU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fr-CA" sz="2000" dirty="0" smtClean="0">
                <a:solidFill>
                  <a:srgbClr val="FFFF00"/>
                </a:solidFill>
              </a:rPr>
              <a:t>COMPOSITION</a:t>
            </a:r>
          </a:p>
          <a:p>
            <a:r>
              <a:rPr lang="fr-CA" sz="2000" dirty="0" smtClean="0"/>
              <a:t>Glace (~50%)</a:t>
            </a:r>
          </a:p>
          <a:p>
            <a:r>
              <a:rPr lang="fr-CA" sz="2000" dirty="0" smtClean="0"/>
              <a:t>Matières météoritiques agglomérées (~50%)</a:t>
            </a:r>
          </a:p>
          <a:p>
            <a:pPr marL="0" indent="0">
              <a:buNone/>
            </a:pPr>
            <a:r>
              <a:rPr lang="fr-CA" sz="2000" dirty="0" smtClean="0">
                <a:solidFill>
                  <a:srgbClr val="FFFF00"/>
                </a:solidFill>
              </a:rPr>
              <a:t>TAILLE</a:t>
            </a:r>
          </a:p>
          <a:p>
            <a:r>
              <a:rPr lang="fr-CA" sz="2000" dirty="0" smtClean="0">
                <a:solidFill>
                  <a:srgbClr val="FFFFFF"/>
                </a:solidFill>
              </a:rPr>
              <a:t>d’une centaine de mètres</a:t>
            </a:r>
          </a:p>
          <a:p>
            <a:r>
              <a:rPr lang="fr-CA" sz="2000" dirty="0" smtClean="0">
                <a:solidFill>
                  <a:srgbClr val="FFFFFF"/>
                </a:solidFill>
              </a:rPr>
              <a:t>à quelques dizaines de kilomètres</a:t>
            </a:r>
          </a:p>
          <a:p>
            <a:pPr marL="0" indent="0">
              <a:buNone/>
            </a:pPr>
            <a:r>
              <a:rPr lang="fr-CA" sz="2000" dirty="0" smtClean="0">
                <a:solidFill>
                  <a:srgbClr val="FFFF00"/>
                </a:solidFill>
              </a:rPr>
              <a:t>DENSITÉ</a:t>
            </a:r>
          </a:p>
          <a:p>
            <a:r>
              <a:rPr lang="fr-CA" sz="2000" dirty="0" smtClean="0">
                <a:solidFill>
                  <a:srgbClr val="FFFFFF"/>
                </a:solidFill>
              </a:rPr>
              <a:t>~0,6 (eau ➛ 1)</a:t>
            </a:r>
          </a:p>
          <a:p>
            <a:r>
              <a:rPr lang="fr-CA" sz="2000" dirty="0" smtClean="0">
                <a:solidFill>
                  <a:srgbClr val="FFFFFF"/>
                </a:solidFill>
              </a:rPr>
              <a:t>Très faible densité !</a:t>
            </a:r>
          </a:p>
        </p:txBody>
      </p:sp>
      <p:pic>
        <p:nvPicPr>
          <p:cNvPr id="6" name="Espace réservé du contenu 5" descr="PIA02142_Tempel_1_bottom_sharped.jpg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  <a:ln>
            <a:solidFill>
              <a:srgbClr val="7E78B7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ZoneTexte 6"/>
          <p:cNvSpPr txBox="1"/>
          <p:nvPr/>
        </p:nvSpPr>
        <p:spPr>
          <a:xfrm rot="5400000">
            <a:off x="7310622" y="4547526"/>
            <a:ext cx="29418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800" dirty="0" smtClean="0"/>
              <a:t>crédit : </a:t>
            </a:r>
            <a:r>
              <a:rPr lang="en-US" sz="800" dirty="0"/>
              <a:t>NASA / Jet Propulsion Laboratory / University of Maryland</a:t>
            </a:r>
            <a:endParaRPr lang="fr-CA" sz="800" dirty="0"/>
          </a:p>
        </p:txBody>
      </p:sp>
      <p:sp>
        <p:nvSpPr>
          <p:cNvPr id="8" name="ZoneTexte 7"/>
          <p:cNvSpPr txBox="1"/>
          <p:nvPr/>
        </p:nvSpPr>
        <p:spPr>
          <a:xfrm>
            <a:off x="5342485" y="6126163"/>
            <a:ext cx="26618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600" dirty="0" smtClean="0"/>
              <a:t>Noyau de la comète </a:t>
            </a:r>
            <a:r>
              <a:rPr lang="fr-CA" sz="1600" dirty="0" err="1" smtClean="0"/>
              <a:t>Tempel</a:t>
            </a:r>
            <a:r>
              <a:rPr lang="fr-CA" sz="1600" dirty="0" smtClean="0"/>
              <a:t> 1</a:t>
            </a:r>
            <a:endParaRPr lang="fr-CA" sz="1600" dirty="0"/>
          </a:p>
        </p:txBody>
      </p:sp>
    </p:spTree>
    <p:extLst>
      <p:ext uri="{BB962C8B-B14F-4D97-AF65-F5344CB8AC3E}">
        <p14:creationId xmlns:p14="http://schemas.microsoft.com/office/powerpoint/2010/main" val="828933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La CHEVELURE (ou COMA)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CA" sz="2000" dirty="0" smtClean="0">
                <a:solidFill>
                  <a:srgbClr val="FFFF00"/>
                </a:solidFill>
              </a:rPr>
              <a:t>COMPOSITION</a:t>
            </a:r>
          </a:p>
          <a:p>
            <a:r>
              <a:rPr lang="fr-CA" sz="2000" dirty="0" smtClean="0"/>
              <a:t>Atomes, gaz </a:t>
            </a:r>
            <a:r>
              <a:rPr lang="fr-CA" sz="2000" dirty="0"/>
              <a:t>(H</a:t>
            </a:r>
            <a:r>
              <a:rPr lang="fr-CA" sz="2000" baseline="-25000" dirty="0"/>
              <a:t>2</a:t>
            </a:r>
            <a:r>
              <a:rPr lang="fr-CA" sz="2000" dirty="0"/>
              <a:t>O, CO, CO</a:t>
            </a:r>
            <a:r>
              <a:rPr lang="fr-CA" sz="2000" baseline="-25000" dirty="0"/>
              <a:t>2</a:t>
            </a:r>
            <a:r>
              <a:rPr lang="fr-CA" sz="2000" dirty="0"/>
              <a:t>..</a:t>
            </a:r>
            <a:r>
              <a:rPr lang="fr-CA" sz="2000" dirty="0" smtClean="0"/>
              <a:t>.), poussières issus du noyau</a:t>
            </a:r>
          </a:p>
          <a:p>
            <a:pPr marL="0" indent="0">
              <a:buNone/>
            </a:pPr>
            <a:r>
              <a:rPr lang="fr-CA" sz="2000" dirty="0" smtClean="0">
                <a:solidFill>
                  <a:srgbClr val="FFFF00"/>
                </a:solidFill>
              </a:rPr>
              <a:t>TAILLE</a:t>
            </a:r>
          </a:p>
          <a:p>
            <a:r>
              <a:rPr lang="fr-CA" sz="2000" dirty="0" smtClean="0">
                <a:solidFill>
                  <a:srgbClr val="FFFFFF"/>
                </a:solidFill>
              </a:rPr>
              <a:t>de 50 000 à 250 000 kilomètres !</a:t>
            </a:r>
          </a:p>
          <a:p>
            <a:endParaRPr lang="fr-CA" sz="2000" dirty="0">
              <a:solidFill>
                <a:srgbClr val="FFFFFF"/>
              </a:solidFill>
            </a:endParaRPr>
          </a:p>
          <a:p>
            <a:r>
              <a:rPr lang="fr-CA" sz="2000" dirty="0" smtClean="0">
                <a:solidFill>
                  <a:srgbClr val="FFFFFF"/>
                </a:solidFill>
              </a:rPr>
              <a:t>La chevelure est créée par la sublimation des glaces du noyau et les poussières soulevées par le gaz ainsi libéré</a:t>
            </a:r>
            <a:endParaRPr lang="fr-CA" sz="2000" dirty="0">
              <a:solidFill>
                <a:srgbClr val="FFFFFF"/>
              </a:solidFill>
            </a:endParaRPr>
          </a:p>
        </p:txBody>
      </p:sp>
      <p:pic>
        <p:nvPicPr>
          <p:cNvPr id="5" name="Espace réservé du contenu 4" descr="050-00850-24high.jpg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  <a:ln>
            <a:solidFill>
              <a:srgbClr val="7E78B7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ZoneTexte 5"/>
          <p:cNvSpPr txBox="1"/>
          <p:nvPr/>
        </p:nvSpPr>
        <p:spPr>
          <a:xfrm rot="5400000">
            <a:off x="7823743" y="2463257"/>
            <a:ext cx="194155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800" dirty="0" smtClean="0"/>
              <a:t>crédit : </a:t>
            </a:r>
            <a:r>
              <a:rPr lang="fr-FR" sz="800" dirty="0"/>
              <a:t>E. Beaudoin/Ciel et Espace Photos</a:t>
            </a:r>
            <a:endParaRPr lang="fr-CA" sz="800" dirty="0"/>
          </a:p>
        </p:txBody>
      </p:sp>
      <p:sp>
        <p:nvSpPr>
          <p:cNvPr id="7" name="ZoneTexte 6"/>
          <p:cNvSpPr txBox="1"/>
          <p:nvPr/>
        </p:nvSpPr>
        <p:spPr>
          <a:xfrm>
            <a:off x="5715215" y="6139969"/>
            <a:ext cx="18996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600" dirty="0" smtClean="0"/>
              <a:t>Comète 17P/Holmes</a:t>
            </a:r>
            <a:endParaRPr lang="fr-CA" sz="1600" dirty="0"/>
          </a:p>
        </p:txBody>
      </p:sp>
    </p:spTree>
    <p:extLst>
      <p:ext uri="{BB962C8B-B14F-4D97-AF65-F5344CB8AC3E}">
        <p14:creationId xmlns:p14="http://schemas.microsoft.com/office/powerpoint/2010/main" val="23891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Les QUEUES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199" y="1187292"/>
            <a:ext cx="4609187" cy="5204763"/>
          </a:xfrm>
        </p:spPr>
        <p:txBody>
          <a:bodyPr>
            <a:normAutofit/>
          </a:bodyPr>
          <a:lstStyle/>
          <a:p>
            <a:r>
              <a:rPr lang="fr-CA" sz="2000" dirty="0" smtClean="0"/>
              <a:t>2 types de </a:t>
            </a:r>
            <a:r>
              <a:rPr lang="fr-CA" sz="2000" b="1" dirty="0" smtClean="0">
                <a:solidFill>
                  <a:srgbClr val="FFFF00"/>
                </a:solidFill>
              </a:rPr>
              <a:t>queues visibles :</a:t>
            </a:r>
            <a:endParaRPr lang="fr-CA" sz="1200" b="1" dirty="0" smtClean="0">
              <a:solidFill>
                <a:srgbClr val="FFFF00"/>
              </a:solidFill>
            </a:endParaRPr>
          </a:p>
          <a:p>
            <a:pPr lvl="1"/>
            <a:r>
              <a:rPr lang="fr-CA" sz="1600" dirty="0" smtClean="0">
                <a:solidFill>
                  <a:srgbClr val="FFFFFF"/>
                </a:solidFill>
              </a:rPr>
              <a:t>Queue de plasma </a:t>
            </a:r>
            <a:r>
              <a:rPr lang="fr-CA" sz="1600" dirty="0" smtClean="0"/>
              <a:t>(gaz ionisés, rectiligne, opposée au Soleil)</a:t>
            </a:r>
          </a:p>
          <a:p>
            <a:pPr lvl="1"/>
            <a:r>
              <a:rPr lang="fr-CA" sz="1600" dirty="0" smtClean="0">
                <a:solidFill>
                  <a:srgbClr val="FFFFFF"/>
                </a:solidFill>
              </a:rPr>
              <a:t>Queue de poussière </a:t>
            </a:r>
            <a:r>
              <a:rPr lang="fr-CA" sz="1600" dirty="0" smtClean="0"/>
              <a:t>(plus large, incurvée dans le plan de l’orbite)</a:t>
            </a:r>
          </a:p>
          <a:p>
            <a:r>
              <a:rPr lang="fr-CA" sz="2000" dirty="0" smtClean="0"/>
              <a:t>1 type de </a:t>
            </a:r>
            <a:r>
              <a:rPr lang="fr-CA" sz="2000" b="1" dirty="0" smtClean="0">
                <a:solidFill>
                  <a:srgbClr val="FFFF00"/>
                </a:solidFill>
              </a:rPr>
              <a:t>queue difficilement détectable :</a:t>
            </a:r>
          </a:p>
          <a:p>
            <a:pPr lvl="1"/>
            <a:r>
              <a:rPr lang="fr-CA" sz="1600" dirty="0" smtClean="0">
                <a:solidFill>
                  <a:srgbClr val="FFFFFF"/>
                </a:solidFill>
              </a:rPr>
              <a:t>Queue de sodium, uniquement visible avec des instruments puissants munis de filtres appropriés</a:t>
            </a:r>
            <a:endParaRPr lang="fr-CA" sz="1600" dirty="0" smtClean="0"/>
          </a:p>
          <a:p>
            <a:pPr marL="57150" indent="0">
              <a:lnSpc>
                <a:spcPct val="50000"/>
              </a:lnSpc>
              <a:buNone/>
            </a:pPr>
            <a:r>
              <a:rPr lang="fr-CA" sz="2000" dirty="0" smtClean="0"/>
              <a:t> </a:t>
            </a:r>
            <a:endParaRPr lang="fr-CA" sz="900" dirty="0"/>
          </a:p>
          <a:p>
            <a:pPr marL="57150" indent="0">
              <a:buNone/>
            </a:pPr>
            <a:r>
              <a:rPr lang="fr-CA" sz="1800" dirty="0" smtClean="0">
                <a:solidFill>
                  <a:srgbClr val="FFFF00"/>
                </a:solidFill>
              </a:rPr>
              <a:t>DIMENSIONS :</a:t>
            </a:r>
            <a:r>
              <a:rPr lang="fr-CA" sz="1800" dirty="0" smtClean="0"/>
              <a:t> dizaines de millions de km !</a:t>
            </a:r>
          </a:p>
        </p:txBody>
      </p:sp>
      <p:pic>
        <p:nvPicPr>
          <p:cNvPr id="5" name="Espace réservé du contenu 4" descr="050-00270-02high.jpg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00613" y="1600200"/>
            <a:ext cx="3786187" cy="4525963"/>
          </a:xfrm>
          <a:prstGeom prst="rect">
            <a:avLst/>
          </a:prstGeom>
          <a:ln>
            <a:solidFill>
              <a:srgbClr val="7E78B7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ZoneTexte 5"/>
          <p:cNvSpPr txBox="1"/>
          <p:nvPr/>
        </p:nvSpPr>
        <p:spPr>
          <a:xfrm>
            <a:off x="5894679" y="6126163"/>
            <a:ext cx="18058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600" dirty="0" smtClean="0"/>
              <a:t>Comète Hale-Bopp</a:t>
            </a:r>
            <a:endParaRPr lang="fr-CA" sz="1600" dirty="0"/>
          </a:p>
        </p:txBody>
      </p:sp>
      <p:sp>
        <p:nvSpPr>
          <p:cNvPr id="7" name="ZoneTexte 6"/>
          <p:cNvSpPr txBox="1"/>
          <p:nvPr/>
        </p:nvSpPr>
        <p:spPr>
          <a:xfrm rot="5400000">
            <a:off x="7801802" y="2592921"/>
            <a:ext cx="198543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800" dirty="0" smtClean="0"/>
              <a:t>crédit : </a:t>
            </a:r>
            <a:r>
              <a:rPr lang="fr-FR" sz="800" dirty="0"/>
              <a:t>B&amp;S Fletcher/Ciel et Espace Photos</a:t>
            </a:r>
            <a:endParaRPr lang="fr-CA" sz="800" dirty="0"/>
          </a:p>
        </p:txBody>
      </p:sp>
    </p:spTree>
    <p:extLst>
      <p:ext uri="{BB962C8B-B14F-4D97-AF65-F5344CB8AC3E}">
        <p14:creationId xmlns:p14="http://schemas.microsoft.com/office/powerpoint/2010/main" val="1484987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D’où viennent les COMÈTES ?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794125" cy="4525963"/>
          </a:xfrm>
        </p:spPr>
        <p:txBody>
          <a:bodyPr>
            <a:normAutofit fontScale="85000" lnSpcReduction="10000"/>
          </a:bodyPr>
          <a:lstStyle/>
          <a:p>
            <a:r>
              <a:rPr lang="fr-CA" dirty="0" smtClean="0"/>
              <a:t>2 réservoirs principaux :</a:t>
            </a:r>
          </a:p>
          <a:p>
            <a:pPr lvl="1"/>
            <a:r>
              <a:rPr lang="fr-CA" dirty="0" smtClean="0">
                <a:solidFill>
                  <a:srgbClr val="FFFF00"/>
                </a:solidFill>
              </a:rPr>
              <a:t>La Ceinture de Kuiper</a:t>
            </a:r>
          </a:p>
          <a:p>
            <a:pPr marL="857250" lvl="2" indent="0">
              <a:buNone/>
            </a:pPr>
            <a:r>
              <a:rPr lang="fr-CA" dirty="0" smtClean="0"/>
              <a:t>(entre 30 et 55 UA*)</a:t>
            </a:r>
          </a:p>
          <a:p>
            <a:pPr lvl="1"/>
            <a:r>
              <a:rPr lang="fr-CA" dirty="0" smtClean="0">
                <a:solidFill>
                  <a:srgbClr val="FFFF00"/>
                </a:solidFill>
              </a:rPr>
              <a:t>Le Nuage d’Oort</a:t>
            </a:r>
          </a:p>
          <a:p>
            <a:pPr marL="857250" lvl="2" indent="0">
              <a:buNone/>
            </a:pPr>
            <a:r>
              <a:rPr lang="fr-CA" dirty="0" smtClean="0"/>
              <a:t>(de 20 000 à plus de 100 000 UA*)</a:t>
            </a:r>
          </a:p>
          <a:p>
            <a:pPr marL="857250" lvl="2" indent="0">
              <a:buNone/>
            </a:pPr>
            <a:endParaRPr lang="fr-CA" dirty="0"/>
          </a:p>
          <a:p>
            <a:pPr marL="400050">
              <a:buFontTx/>
              <a:buChar char="•"/>
            </a:pPr>
            <a:r>
              <a:rPr lang="fr-CA" sz="2200" dirty="0" smtClean="0"/>
              <a:t>1 UA (Unité Astronomique) =</a:t>
            </a:r>
          </a:p>
          <a:p>
            <a:pPr marL="57150" indent="0">
              <a:buNone/>
            </a:pPr>
            <a:r>
              <a:rPr lang="fr-CA" sz="2200" dirty="0"/>
              <a:t>	</a:t>
            </a:r>
            <a:r>
              <a:rPr lang="fr-CA" sz="2200" dirty="0" smtClean="0"/>
              <a:t>  Distance Terre-Soleil = 	150 millions de kilomètres</a:t>
            </a:r>
            <a:endParaRPr lang="fr-CA" sz="2200" dirty="0"/>
          </a:p>
        </p:txBody>
      </p:sp>
      <p:pic>
        <p:nvPicPr>
          <p:cNvPr id="11" name="Espace réservé du contenu 10" descr="2499px-Oort_cloud_Sedna_orbit.svg.png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51325" y="1600200"/>
            <a:ext cx="4435475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ZoneTexte 11"/>
          <p:cNvSpPr txBox="1"/>
          <p:nvPr/>
        </p:nvSpPr>
        <p:spPr>
          <a:xfrm>
            <a:off x="4880752" y="6126163"/>
            <a:ext cx="31726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600" dirty="0" smtClean="0"/>
              <a:t>Ceinture de Kuiper et Nuage d’Oort</a:t>
            </a:r>
            <a:endParaRPr lang="fr-CA" sz="1600" dirty="0"/>
          </a:p>
        </p:txBody>
      </p:sp>
      <p:sp>
        <p:nvSpPr>
          <p:cNvPr id="13" name="ZoneTexte 12"/>
          <p:cNvSpPr txBox="1"/>
          <p:nvPr/>
        </p:nvSpPr>
        <p:spPr>
          <a:xfrm rot="5400000">
            <a:off x="7984043" y="2316764"/>
            <a:ext cx="162095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800" dirty="0" smtClean="0">
                <a:solidFill>
                  <a:srgbClr val="FFFFFF"/>
                </a:solidFill>
              </a:rPr>
              <a:t>crédit : NASA/JPL-Caltech/R. </a:t>
            </a:r>
            <a:r>
              <a:rPr lang="fr-CA" sz="800" dirty="0" err="1" smtClean="0">
                <a:solidFill>
                  <a:srgbClr val="FFFFFF"/>
                </a:solidFill>
              </a:rPr>
              <a:t>Hurt</a:t>
            </a:r>
            <a:endParaRPr lang="fr-CA" sz="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844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Ceinture de Kuiper</a:t>
            </a:r>
            <a:endParaRPr lang="fr-CA" dirty="0"/>
          </a:p>
        </p:txBody>
      </p:sp>
      <p:sp>
        <p:nvSpPr>
          <p:cNvPr id="7" name="ZoneTexte 6"/>
          <p:cNvSpPr txBox="1"/>
          <p:nvPr/>
        </p:nvSpPr>
        <p:spPr>
          <a:xfrm>
            <a:off x="2885218" y="5017111"/>
            <a:ext cx="37771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600" dirty="0" smtClean="0"/>
              <a:t>Le Système Solaire et la Ceinture de Kuiper</a:t>
            </a:r>
            <a:endParaRPr lang="fr-CA" sz="1600" dirty="0"/>
          </a:p>
        </p:txBody>
      </p:sp>
      <p:sp>
        <p:nvSpPr>
          <p:cNvPr id="8" name="ZoneTexte 7"/>
          <p:cNvSpPr txBox="1"/>
          <p:nvPr/>
        </p:nvSpPr>
        <p:spPr>
          <a:xfrm rot="5400000">
            <a:off x="8131520" y="2811465"/>
            <a:ext cx="132600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800" dirty="0" smtClean="0"/>
              <a:t>crédit: Clément Plantureux</a:t>
            </a:r>
            <a:endParaRPr lang="fr-CA" sz="800" dirty="0"/>
          </a:p>
        </p:txBody>
      </p:sp>
      <p:pic>
        <p:nvPicPr>
          <p:cNvPr id="9" name="Image 8" descr="Kuiper Belt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775" y="2256185"/>
            <a:ext cx="8281025" cy="2760926"/>
          </a:xfrm>
          <a:prstGeom prst="rect">
            <a:avLst/>
          </a:prstGeom>
          <a:ln>
            <a:solidFill>
              <a:srgbClr val="7E78B7"/>
            </a:solidFill>
          </a:ln>
        </p:spPr>
      </p:pic>
    </p:spTree>
    <p:extLst>
      <p:ext uri="{BB962C8B-B14F-4D97-AF65-F5344CB8AC3E}">
        <p14:creationId xmlns:p14="http://schemas.microsoft.com/office/powerpoint/2010/main" val="590938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Le Nuage d’Oort</a:t>
            </a:r>
            <a:endParaRPr lang="fr-CA" dirty="0"/>
          </a:p>
        </p:txBody>
      </p:sp>
      <p:pic>
        <p:nvPicPr>
          <p:cNvPr id="4" name="Espace réservé du contenu 3" descr="pia17046red-full.jp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9395" y="1600200"/>
            <a:ext cx="7135478" cy="4525963"/>
          </a:xfrm>
          <a:ln>
            <a:solidFill>
              <a:srgbClr val="7E78B7"/>
            </a:solidFill>
          </a:ln>
        </p:spPr>
      </p:pic>
      <p:sp>
        <p:nvSpPr>
          <p:cNvPr id="5" name="ZoneTexte 4"/>
          <p:cNvSpPr txBox="1"/>
          <p:nvPr/>
        </p:nvSpPr>
        <p:spPr>
          <a:xfrm rot="5400000">
            <a:off x="7619674" y="2125399"/>
            <a:ext cx="126584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800" dirty="0" smtClean="0"/>
              <a:t>crédit: </a:t>
            </a:r>
            <a:r>
              <a:rPr lang="fr-FR" sz="800" dirty="0"/>
              <a:t>NASA/JPL-Caltech</a:t>
            </a:r>
            <a:endParaRPr lang="fr-CA" sz="800" dirty="0"/>
          </a:p>
        </p:txBody>
      </p:sp>
      <p:sp>
        <p:nvSpPr>
          <p:cNvPr id="6" name="ZoneTexte 5"/>
          <p:cNvSpPr txBox="1"/>
          <p:nvPr/>
        </p:nvSpPr>
        <p:spPr>
          <a:xfrm>
            <a:off x="2125960" y="6126163"/>
            <a:ext cx="48901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600" dirty="0" smtClean="0"/>
              <a:t>L’Héliosphère et le Nuage d’Oort (échelle logarithmique)</a:t>
            </a:r>
            <a:endParaRPr lang="fr-CA" sz="1600" dirty="0"/>
          </a:p>
        </p:txBody>
      </p:sp>
    </p:spTree>
    <p:extLst>
      <p:ext uri="{BB962C8B-B14F-4D97-AF65-F5344CB8AC3E}">
        <p14:creationId xmlns:p14="http://schemas.microsoft.com/office/powerpoint/2010/main" val="3262722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Nom des comètes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91883" y="980207"/>
            <a:ext cx="4038600" cy="5743187"/>
          </a:xfrm>
        </p:spPr>
        <p:txBody>
          <a:bodyPr>
            <a:normAutofit fontScale="70000" lnSpcReduction="20000"/>
          </a:bodyPr>
          <a:lstStyle/>
          <a:p>
            <a:r>
              <a:rPr lang="fr-CA" dirty="0" smtClean="0"/>
              <a:t>C pour longue période (ou non périodique), P pour courte période</a:t>
            </a:r>
          </a:p>
          <a:p>
            <a:r>
              <a:rPr lang="fr-CA" dirty="0" smtClean="0"/>
              <a:t>année de la découverte</a:t>
            </a:r>
          </a:p>
          <a:p>
            <a:r>
              <a:rPr lang="fr-CA" dirty="0" smtClean="0"/>
              <a:t>lettre majuscule pour la quinzaine du mois de la découverte</a:t>
            </a:r>
          </a:p>
          <a:p>
            <a:r>
              <a:rPr lang="fr-CA" dirty="0" smtClean="0"/>
              <a:t>chiffre précisant l’ordre chronologique de la découverte durant la quinzaine</a:t>
            </a:r>
          </a:p>
          <a:p>
            <a:r>
              <a:rPr lang="fr-CA" dirty="0" smtClean="0"/>
              <a:t>le(s) nom(s) du/des découvreur(s)</a:t>
            </a:r>
          </a:p>
          <a:p>
            <a:pPr lvl="1"/>
            <a:r>
              <a:rPr lang="fr-CA" dirty="0" smtClean="0"/>
              <a:t>ex</a:t>
            </a:r>
            <a:r>
              <a:rPr lang="fr-CA" dirty="0"/>
              <a:t> </a:t>
            </a:r>
            <a:r>
              <a:rPr lang="fr-CA" dirty="0" smtClean="0"/>
              <a:t>: C/1995 O1 Hale-Bopp</a:t>
            </a:r>
            <a:endParaRPr lang="fr-CA" dirty="0"/>
          </a:p>
        </p:txBody>
      </p:sp>
      <p:pic>
        <p:nvPicPr>
          <p:cNvPr id="5" name="Image 4" descr="ESO-Comet_Hale-Bopp-Phot-07a-01-hires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690785" y="2257869"/>
            <a:ext cx="4139368" cy="2824027"/>
          </a:xfrm>
          <a:prstGeom prst="rect">
            <a:avLst/>
          </a:prstGeom>
          <a:ln>
            <a:solidFill>
              <a:srgbClr val="7E78B7"/>
            </a:solidFill>
          </a:ln>
        </p:spPr>
      </p:pic>
      <p:sp>
        <p:nvSpPr>
          <p:cNvPr id="6" name="ZoneTexte 5"/>
          <p:cNvSpPr txBox="1"/>
          <p:nvPr/>
        </p:nvSpPr>
        <p:spPr>
          <a:xfrm>
            <a:off x="4978161" y="5739567"/>
            <a:ext cx="353684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A" sz="1600" dirty="0" smtClean="0"/>
              <a:t>Comète Hale-Bopp à environ 2 milliards</a:t>
            </a:r>
          </a:p>
          <a:p>
            <a:pPr algn="ctr"/>
            <a:r>
              <a:rPr lang="fr-CA" sz="1600" dirty="0" smtClean="0"/>
              <a:t>de kilomètres du Soleil</a:t>
            </a:r>
            <a:endParaRPr lang="fr-CA" sz="1600" dirty="0"/>
          </a:p>
        </p:txBody>
      </p:sp>
      <p:sp>
        <p:nvSpPr>
          <p:cNvPr id="7" name="ZoneTexte 6"/>
          <p:cNvSpPr txBox="1"/>
          <p:nvPr/>
        </p:nvSpPr>
        <p:spPr>
          <a:xfrm rot="5400000">
            <a:off x="7944215" y="1828466"/>
            <a:ext cx="67197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800" dirty="0" smtClean="0"/>
              <a:t>crédit: ESO</a:t>
            </a:r>
            <a:endParaRPr lang="fr-CA" sz="800" dirty="0"/>
          </a:p>
        </p:txBody>
      </p:sp>
    </p:spTree>
    <p:extLst>
      <p:ext uri="{BB962C8B-B14F-4D97-AF65-F5344CB8AC3E}">
        <p14:creationId xmlns:p14="http://schemas.microsoft.com/office/powerpoint/2010/main" val="1548678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9_COMETE_Decouverte-atttendue_Comete-Lovejoy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08076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0" y="6642556"/>
            <a:ext cx="235192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800" dirty="0"/>
              <a:t>crédit: </a:t>
            </a:r>
            <a:r>
              <a:rPr lang="pl-PL" sz="800" b="1" dirty="0"/>
              <a:t>Michael </a:t>
            </a:r>
            <a:r>
              <a:rPr lang="pl-PL" sz="800" b="1" dirty="0" err="1"/>
              <a:t>Carlowicz</a:t>
            </a:r>
            <a:r>
              <a:rPr lang="pl-PL" sz="800" b="1" dirty="0"/>
              <a:t>/NASA Earth </a:t>
            </a:r>
            <a:r>
              <a:rPr lang="pl-PL" sz="800" b="1" dirty="0" err="1" smtClean="0"/>
              <a:t>Observator</a:t>
            </a:r>
            <a:endParaRPr lang="fr-CA" sz="800" dirty="0"/>
          </a:p>
        </p:txBody>
      </p:sp>
    </p:spTree>
    <p:extLst>
      <p:ext uri="{BB962C8B-B14F-4D97-AF65-F5344CB8AC3E}">
        <p14:creationId xmlns:p14="http://schemas.microsoft.com/office/powerpoint/2010/main" val="3587326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5658" y="457200"/>
            <a:ext cx="8793702" cy="1143000"/>
          </a:xfrm>
        </p:spPr>
        <p:txBody>
          <a:bodyPr/>
          <a:lstStyle/>
          <a:p>
            <a:r>
              <a:rPr lang="fr-CA" dirty="0" smtClean="0"/>
              <a:t>ORBITE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365498"/>
            <a:ext cx="4038600" cy="506856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fr-CA" sz="2000" dirty="0" smtClean="0"/>
              <a:t>Les comètes peuvent être dites :</a:t>
            </a:r>
          </a:p>
          <a:p>
            <a:r>
              <a:rPr lang="fr-CA" sz="2000" dirty="0" smtClean="0">
                <a:solidFill>
                  <a:srgbClr val="FFFF00"/>
                </a:solidFill>
              </a:rPr>
              <a:t>périodiques</a:t>
            </a:r>
            <a:r>
              <a:rPr lang="fr-CA" sz="2000" dirty="0" smtClean="0"/>
              <a:t> (e &lt; 1)</a:t>
            </a:r>
          </a:p>
          <a:p>
            <a:pPr lvl="1"/>
            <a:r>
              <a:rPr lang="fr-CA" sz="1600" dirty="0" smtClean="0"/>
              <a:t>à courte période (P &lt; 200 ans)</a:t>
            </a:r>
          </a:p>
          <a:p>
            <a:pPr lvl="1"/>
            <a:r>
              <a:rPr lang="fr-CA" sz="1600" dirty="0" smtClean="0"/>
              <a:t>à longue période (P &gt; 200 ans)</a:t>
            </a:r>
          </a:p>
          <a:p>
            <a:r>
              <a:rPr lang="fr-CA" sz="2000" dirty="0" smtClean="0">
                <a:solidFill>
                  <a:srgbClr val="FFFF00"/>
                </a:solidFill>
              </a:rPr>
              <a:t>non-périodiques </a:t>
            </a:r>
            <a:r>
              <a:rPr lang="fr-CA" sz="2000" dirty="0" smtClean="0"/>
              <a:t>(e &gt; 1)</a:t>
            </a:r>
          </a:p>
          <a:p>
            <a:pPr lvl="1"/>
            <a:r>
              <a:rPr lang="fr-CA" sz="1600" dirty="0" smtClean="0"/>
              <a:t>plus rare, généralement mises sur orbite hyperbolique sous l’influence gravitationnelle des planètes</a:t>
            </a:r>
          </a:p>
          <a:p>
            <a:endParaRPr lang="fr-CA" sz="2000" dirty="0"/>
          </a:p>
          <a:p>
            <a:pPr marL="0" indent="0">
              <a:buNone/>
            </a:pPr>
            <a:r>
              <a:rPr lang="fr-CA" sz="2000" dirty="0" smtClean="0"/>
              <a:t>« e » définit l’</a:t>
            </a:r>
            <a:r>
              <a:rPr lang="fr-CA" sz="2000" b="1" dirty="0" smtClean="0">
                <a:solidFill>
                  <a:srgbClr val="FFFF00"/>
                </a:solidFill>
              </a:rPr>
              <a:t>excentricité</a:t>
            </a:r>
            <a:r>
              <a:rPr lang="fr-CA" sz="2000" dirty="0" smtClean="0"/>
              <a:t> de l’orbite</a:t>
            </a:r>
          </a:p>
          <a:p>
            <a:r>
              <a:rPr lang="fr-CA" sz="2000" dirty="0" smtClean="0"/>
              <a:t>si e = 0 ➛ l’orbite est </a:t>
            </a:r>
            <a:r>
              <a:rPr lang="fr-CA" sz="2000" dirty="0" smtClean="0">
                <a:solidFill>
                  <a:srgbClr val="FFFFFF"/>
                </a:solidFill>
              </a:rPr>
              <a:t>circulaire</a:t>
            </a:r>
          </a:p>
          <a:p>
            <a:r>
              <a:rPr lang="fr-CA" sz="2000" dirty="0" smtClean="0"/>
              <a:t>si 0 &lt; e &lt; 1 </a:t>
            </a:r>
            <a:r>
              <a:rPr lang="fr-CA" sz="2000" dirty="0" smtClean="0">
                <a:solidFill>
                  <a:srgbClr val="FFFFFF"/>
                </a:solidFill>
              </a:rPr>
              <a:t>➛ l’orbite est elliptique</a:t>
            </a:r>
          </a:p>
          <a:p>
            <a:r>
              <a:rPr lang="fr-CA" sz="2000" dirty="0" smtClean="0">
                <a:solidFill>
                  <a:srgbClr val="FFFFFF"/>
                </a:solidFill>
              </a:rPr>
              <a:t>si e = 1 ➛ l’orbite est parabolique</a:t>
            </a:r>
          </a:p>
          <a:p>
            <a:r>
              <a:rPr lang="fr-CA" sz="2000" dirty="0" smtClean="0">
                <a:solidFill>
                  <a:srgbClr val="FFFFFF"/>
                </a:solidFill>
              </a:rPr>
              <a:t>si e &gt; 1 ➛ l’orbite est hyperbolique</a:t>
            </a:r>
            <a:endParaRPr lang="fr-CA" sz="2000" dirty="0">
              <a:solidFill>
                <a:srgbClr val="FFFFFF"/>
              </a:solidFill>
            </a:endParaRPr>
          </a:p>
        </p:txBody>
      </p:sp>
      <p:pic>
        <p:nvPicPr>
          <p:cNvPr id="5" name="Image 4" descr="Comet_animation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7458" y="1365498"/>
            <a:ext cx="1947874" cy="194787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825653" y="3313372"/>
            <a:ext cx="282691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A" sz="1600" dirty="0" smtClean="0"/>
              <a:t>Trajet d’une comète périodique</a:t>
            </a:r>
          </a:p>
          <a:p>
            <a:pPr algn="ctr"/>
            <a:r>
              <a:rPr lang="fr-CA" sz="1600" dirty="0" smtClean="0"/>
              <a:t>A: Soleil, B: planète, C: comète</a:t>
            </a:r>
            <a:endParaRPr lang="fr-CA" sz="1600" dirty="0"/>
          </a:p>
        </p:txBody>
      </p:sp>
      <p:sp>
        <p:nvSpPr>
          <p:cNvPr id="7" name="ZoneTexte 6"/>
          <p:cNvSpPr txBox="1"/>
          <p:nvPr/>
        </p:nvSpPr>
        <p:spPr>
          <a:xfrm rot="5400000">
            <a:off x="7972337" y="1608493"/>
            <a:ext cx="70143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800" dirty="0" smtClean="0"/>
              <a:t>crédit : Pixel</a:t>
            </a:r>
            <a:endParaRPr lang="fr-CA" sz="800" dirty="0"/>
          </a:p>
        </p:txBody>
      </p:sp>
      <p:pic>
        <p:nvPicPr>
          <p:cNvPr id="9" name="Image 8" descr="400px-OrbitalEccentricityDemo.svg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3068" y="3972705"/>
            <a:ext cx="2222488" cy="2222488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 rot="5400000">
            <a:off x="7954928" y="4393333"/>
            <a:ext cx="10567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800" dirty="0" smtClean="0"/>
              <a:t>crédit : </a:t>
            </a:r>
            <a:r>
              <a:rPr lang="en-US" sz="800" dirty="0" err="1"/>
              <a:t>ScottAlanHill</a:t>
            </a:r>
            <a:endParaRPr lang="fr-CA" sz="800" dirty="0"/>
          </a:p>
        </p:txBody>
      </p:sp>
    </p:spTree>
    <p:extLst>
      <p:ext uri="{BB962C8B-B14F-4D97-AF65-F5344CB8AC3E}">
        <p14:creationId xmlns:p14="http://schemas.microsoft.com/office/powerpoint/2010/main" val="1479019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CA" sz="3000" dirty="0" smtClean="0"/>
              <a:t>Comment les comètes quittent-elles leur réservoir?</a:t>
            </a:r>
            <a:endParaRPr lang="fr-CA" sz="3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339158"/>
            <a:ext cx="4038600" cy="5094316"/>
          </a:xfrm>
        </p:spPr>
        <p:txBody>
          <a:bodyPr>
            <a:normAutofit fontScale="85000" lnSpcReduction="20000"/>
          </a:bodyPr>
          <a:lstStyle/>
          <a:p>
            <a:r>
              <a:rPr lang="fr-CA" sz="2400" dirty="0" smtClean="0">
                <a:solidFill>
                  <a:srgbClr val="FFFF00"/>
                </a:solidFill>
              </a:rPr>
              <a:t>L’influence gravitationnelle </a:t>
            </a:r>
            <a:r>
              <a:rPr lang="fr-CA" sz="2400" dirty="0" smtClean="0"/>
              <a:t>de Neptune ou encore Jupiter peut provoquer un changement d’orbite</a:t>
            </a:r>
          </a:p>
          <a:p>
            <a:r>
              <a:rPr lang="fr-CA" sz="2400" dirty="0" smtClean="0"/>
              <a:t>L</a:t>
            </a:r>
            <a:r>
              <a:rPr lang="fr-FR" sz="2400" dirty="0" smtClean="0"/>
              <a:t>es orbites peuvent évoluer plusieurs fois pour une même comète (ex : Halley)</a:t>
            </a:r>
            <a:endParaRPr lang="fr-CA" sz="2400" dirty="0" smtClean="0">
              <a:solidFill>
                <a:srgbClr val="FFFF00"/>
              </a:solidFill>
            </a:endParaRPr>
          </a:p>
          <a:p>
            <a:r>
              <a:rPr lang="fr-CA" sz="2400" dirty="0" smtClean="0">
                <a:solidFill>
                  <a:srgbClr val="FFFF00"/>
                </a:solidFill>
              </a:rPr>
              <a:t>Les </a:t>
            </a:r>
            <a:r>
              <a:rPr lang="fr-CA" sz="2400" dirty="0">
                <a:solidFill>
                  <a:srgbClr val="FFFF00"/>
                </a:solidFill>
              </a:rPr>
              <a:t>collisions </a:t>
            </a:r>
            <a:r>
              <a:rPr lang="fr-CA" sz="2400" dirty="0" smtClean="0"/>
              <a:t>(assez rare) entre </a:t>
            </a:r>
            <a:r>
              <a:rPr lang="fr-CA" sz="2400" dirty="0"/>
              <a:t>objets dans les réservoirs cométaires peuvent faire décrocher les comètes de leur orbite initiale</a:t>
            </a:r>
          </a:p>
          <a:p>
            <a:endParaRPr lang="fr-CA" sz="2400" dirty="0"/>
          </a:p>
        </p:txBody>
      </p:sp>
      <p:pic>
        <p:nvPicPr>
          <p:cNvPr id="5" name="Image 4" descr="Fig13_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1686" y="1932804"/>
            <a:ext cx="3745114" cy="3492852"/>
          </a:xfrm>
          <a:prstGeom prst="rect">
            <a:avLst/>
          </a:prstGeom>
          <a:ln>
            <a:solidFill>
              <a:srgbClr val="7E78B7"/>
            </a:solidFill>
          </a:ln>
        </p:spPr>
      </p:pic>
      <p:sp>
        <p:nvSpPr>
          <p:cNvPr id="6" name="ZoneTexte 5"/>
          <p:cNvSpPr txBox="1"/>
          <p:nvPr/>
        </p:nvSpPr>
        <p:spPr>
          <a:xfrm>
            <a:off x="4820787" y="5436993"/>
            <a:ext cx="398578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A" sz="1600" dirty="0" smtClean="0"/>
              <a:t>Orbite finale de la comète Shoemaker-Levy 9</a:t>
            </a:r>
          </a:p>
          <a:p>
            <a:pPr algn="ctr"/>
            <a:r>
              <a:rPr lang="fr-CA" sz="1600" dirty="0" smtClean="0"/>
              <a:t>avant de s’écraser sur Jupiter</a:t>
            </a:r>
            <a:endParaRPr lang="fr-CA" sz="1600" dirty="0"/>
          </a:p>
        </p:txBody>
      </p:sp>
    </p:spTree>
    <p:extLst>
      <p:ext uri="{BB962C8B-B14F-4D97-AF65-F5344CB8AC3E}">
        <p14:creationId xmlns:p14="http://schemas.microsoft.com/office/powerpoint/2010/main" val="2762669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4400" dirty="0" smtClean="0"/>
              <a:t>Les comètes sont-elles éternelles ?</a:t>
            </a:r>
            <a:endParaRPr lang="fr-CA" sz="4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fr-CA" sz="2400" dirty="0" smtClean="0"/>
              <a:t>Plusieurs facteurs peuvent perturber la vie d’une comète :</a:t>
            </a:r>
          </a:p>
          <a:p>
            <a:pPr lvl="1"/>
            <a:r>
              <a:rPr lang="fr-CA" sz="2000" dirty="0" smtClean="0">
                <a:solidFill>
                  <a:srgbClr val="FFFF00"/>
                </a:solidFill>
              </a:rPr>
              <a:t>impact</a:t>
            </a:r>
            <a:r>
              <a:rPr lang="fr-CA" sz="2000" dirty="0" smtClean="0"/>
              <a:t> avec une planète, un satellite ou le Soleil</a:t>
            </a:r>
          </a:p>
          <a:p>
            <a:pPr lvl="1"/>
            <a:r>
              <a:rPr lang="fr-CA" sz="2000" dirty="0" smtClean="0">
                <a:solidFill>
                  <a:srgbClr val="FFFF00"/>
                </a:solidFill>
              </a:rPr>
              <a:t>fragmentation</a:t>
            </a:r>
            <a:r>
              <a:rPr lang="fr-CA" sz="2000" dirty="0" smtClean="0"/>
              <a:t> de la comète</a:t>
            </a:r>
          </a:p>
          <a:p>
            <a:pPr lvl="1"/>
            <a:r>
              <a:rPr lang="fr-CA" sz="2000" dirty="0" smtClean="0">
                <a:solidFill>
                  <a:srgbClr val="FFFF00"/>
                </a:solidFill>
              </a:rPr>
              <a:t>les passages successifs </a:t>
            </a:r>
            <a:r>
              <a:rPr lang="fr-CA" sz="2000" dirty="0" smtClean="0"/>
              <a:t>autour du Soleil consument la comète</a:t>
            </a:r>
            <a:endParaRPr lang="fr-CA" sz="2000" dirty="0"/>
          </a:p>
        </p:txBody>
      </p:sp>
      <p:sp>
        <p:nvSpPr>
          <p:cNvPr id="6" name="ZoneTexte 5"/>
          <p:cNvSpPr txBox="1"/>
          <p:nvPr/>
        </p:nvSpPr>
        <p:spPr>
          <a:xfrm>
            <a:off x="5333421" y="5573933"/>
            <a:ext cx="306386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A" sz="1600" dirty="0" smtClean="0"/>
              <a:t>La comète ISON s’est désagrégée</a:t>
            </a:r>
          </a:p>
          <a:p>
            <a:pPr algn="ctr"/>
            <a:r>
              <a:rPr lang="fr-CA" sz="1600" dirty="0" smtClean="0"/>
              <a:t>après son passage au périhélie</a:t>
            </a:r>
            <a:endParaRPr lang="fr-CA" sz="1600" dirty="0"/>
          </a:p>
        </p:txBody>
      </p:sp>
      <p:pic>
        <p:nvPicPr>
          <p:cNvPr id="8" name="Espace réservé du contenu 7" descr="Comet_ISON_Oct_08_2013.jpg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89205" y="2048768"/>
            <a:ext cx="3145570" cy="3525165"/>
          </a:xfrm>
          <a:ln>
            <a:solidFill>
              <a:srgbClr val="7E78B7"/>
            </a:solidFill>
          </a:ln>
        </p:spPr>
      </p:pic>
      <p:sp>
        <p:nvSpPr>
          <p:cNvPr id="9" name="ZoneTexte 8"/>
          <p:cNvSpPr txBox="1"/>
          <p:nvPr/>
        </p:nvSpPr>
        <p:spPr>
          <a:xfrm rot="5400000">
            <a:off x="7007461" y="3476082"/>
            <a:ext cx="307007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800" dirty="0" smtClean="0"/>
              <a:t>crédit: </a:t>
            </a:r>
            <a:r>
              <a:rPr lang="en-US" sz="800" dirty="0"/>
              <a:t>Adam Block/Mount Lemmon SkyCenter/University of </a:t>
            </a:r>
            <a:r>
              <a:rPr lang="en-US" sz="800" dirty="0" smtClean="0"/>
              <a:t>Arizona</a:t>
            </a:r>
            <a:endParaRPr lang="fr-CA" sz="800" dirty="0"/>
          </a:p>
        </p:txBody>
      </p:sp>
    </p:spTree>
    <p:extLst>
      <p:ext uri="{BB962C8B-B14F-4D97-AF65-F5344CB8AC3E}">
        <p14:creationId xmlns:p14="http://schemas.microsoft.com/office/powerpoint/2010/main" val="1934145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Impacts cométaires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434528"/>
            <a:ext cx="4277870" cy="5079782"/>
          </a:xfrm>
        </p:spPr>
        <p:txBody>
          <a:bodyPr>
            <a:normAutofit/>
          </a:bodyPr>
          <a:lstStyle/>
          <a:p>
            <a:r>
              <a:rPr lang="fr-CA" sz="1900" dirty="0" smtClean="0"/>
              <a:t>Les impacts cométaires sont peu fréquents, mais deux ont été récemment recensés dans le Système Solaire :</a:t>
            </a:r>
          </a:p>
          <a:p>
            <a:pPr lvl="1"/>
            <a:r>
              <a:rPr lang="fr-CA" sz="1500" dirty="0" smtClean="0">
                <a:solidFill>
                  <a:srgbClr val="FFFF00"/>
                </a:solidFill>
              </a:rPr>
              <a:t>L’évènement de la Toungouska</a:t>
            </a:r>
            <a:r>
              <a:rPr lang="fr-CA" sz="1500" dirty="0" smtClean="0"/>
              <a:t> en 1908, provoquant une explosion équivalente à une centaine de bombes Hiroshima et couchant près de 60 millions d’arbres en Sibérie</a:t>
            </a:r>
          </a:p>
          <a:p>
            <a:pPr lvl="1"/>
            <a:r>
              <a:rPr lang="fr-CA" sz="1500" dirty="0" smtClean="0">
                <a:solidFill>
                  <a:srgbClr val="FFFF00"/>
                </a:solidFill>
              </a:rPr>
              <a:t>La comète Shoemaker-Levy 9 </a:t>
            </a:r>
            <a:r>
              <a:rPr lang="fr-CA" sz="1500" dirty="0" smtClean="0"/>
              <a:t>qui est entrée en collision avec Jupiter en 1994 après s’être fragmentée en 23 morceaux</a:t>
            </a:r>
            <a:endParaRPr lang="fr-CA" sz="1500" dirty="0"/>
          </a:p>
        </p:txBody>
      </p:sp>
      <p:pic>
        <p:nvPicPr>
          <p:cNvPr id="5" name="Image 4" descr="Tunguska_Ereignis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6902" y="1434528"/>
            <a:ext cx="2671410" cy="1780940"/>
          </a:xfrm>
          <a:prstGeom prst="rect">
            <a:avLst/>
          </a:prstGeom>
          <a:ln>
            <a:solidFill>
              <a:srgbClr val="7E78B7"/>
            </a:solidFill>
          </a:ln>
        </p:spPr>
      </p:pic>
      <p:sp>
        <p:nvSpPr>
          <p:cNvPr id="6" name="ZoneTexte 5"/>
          <p:cNvSpPr txBox="1"/>
          <p:nvPr/>
        </p:nvSpPr>
        <p:spPr>
          <a:xfrm rot="5400000">
            <a:off x="8043332" y="1829508"/>
            <a:ext cx="100540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800" dirty="0" smtClean="0"/>
              <a:t>crédit: </a:t>
            </a:r>
            <a:r>
              <a:rPr lang="de-DE" sz="800" dirty="0"/>
              <a:t>Leonid Kulik</a:t>
            </a:r>
            <a:endParaRPr lang="fr-CA" sz="800" dirty="0"/>
          </a:p>
        </p:txBody>
      </p:sp>
      <p:pic>
        <p:nvPicPr>
          <p:cNvPr id="7" name="Image 6" descr="Jupiter_showing_SL9_impact_sites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6902" y="3820526"/>
            <a:ext cx="2671410" cy="2109008"/>
          </a:xfrm>
          <a:prstGeom prst="rect">
            <a:avLst/>
          </a:prstGeom>
          <a:ln>
            <a:solidFill>
              <a:srgbClr val="7E78B7"/>
            </a:solidFill>
          </a:ln>
        </p:spPr>
      </p:pic>
      <p:sp>
        <p:nvSpPr>
          <p:cNvPr id="8" name="ZoneTexte 7"/>
          <p:cNvSpPr txBox="1"/>
          <p:nvPr/>
        </p:nvSpPr>
        <p:spPr>
          <a:xfrm>
            <a:off x="5556075" y="3215468"/>
            <a:ext cx="307007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A" sz="1600" dirty="0" smtClean="0"/>
              <a:t>Arbres couchés après l’évènement</a:t>
            </a:r>
          </a:p>
          <a:p>
            <a:pPr algn="ctr"/>
            <a:r>
              <a:rPr lang="fr-CA" sz="1600" dirty="0" smtClean="0"/>
              <a:t> de la Toungouska</a:t>
            </a:r>
            <a:endParaRPr lang="fr-CA" sz="1600" dirty="0"/>
          </a:p>
        </p:txBody>
      </p:sp>
      <p:sp>
        <p:nvSpPr>
          <p:cNvPr id="9" name="ZoneTexte 8"/>
          <p:cNvSpPr txBox="1"/>
          <p:nvPr/>
        </p:nvSpPr>
        <p:spPr>
          <a:xfrm>
            <a:off x="5323423" y="5929534"/>
            <a:ext cx="353033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A" sz="1600" dirty="0" smtClean="0"/>
              <a:t>Taches sombres laissées par les impacts</a:t>
            </a:r>
          </a:p>
          <a:p>
            <a:pPr algn="ctr"/>
            <a:r>
              <a:rPr lang="fr-CA" sz="1600" dirty="0" smtClean="0"/>
              <a:t>de Shoemaker-Levy 9</a:t>
            </a:r>
            <a:endParaRPr lang="fr-CA" sz="1600" dirty="0"/>
          </a:p>
        </p:txBody>
      </p:sp>
      <p:sp>
        <p:nvSpPr>
          <p:cNvPr id="10" name="ZoneTexte 9"/>
          <p:cNvSpPr txBox="1"/>
          <p:nvPr/>
        </p:nvSpPr>
        <p:spPr>
          <a:xfrm rot="5400000">
            <a:off x="7376483" y="4862073"/>
            <a:ext cx="233910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800" dirty="0" smtClean="0"/>
              <a:t>crédit: </a:t>
            </a:r>
            <a:r>
              <a:rPr lang="en-US" sz="800" dirty="0"/>
              <a:t>Hubble Space Telescope Comet </a:t>
            </a:r>
            <a:r>
              <a:rPr lang="en-US" sz="800" dirty="0" smtClean="0"/>
              <a:t>Team/NASA</a:t>
            </a:r>
            <a:endParaRPr lang="fr-CA" sz="800" dirty="0"/>
          </a:p>
        </p:txBody>
      </p:sp>
    </p:spTree>
    <p:extLst>
      <p:ext uri="{BB962C8B-B14F-4D97-AF65-F5344CB8AC3E}">
        <p14:creationId xmlns:p14="http://schemas.microsoft.com/office/powerpoint/2010/main" val="2964860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 rot="5400000">
            <a:off x="8417387" y="584002"/>
            <a:ext cx="65915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800" dirty="0" smtClean="0"/>
              <a:t>crédit: ESA</a:t>
            </a:r>
            <a:endParaRPr lang="fr-CA" sz="800" dirty="0"/>
          </a:p>
        </p:txBody>
      </p:sp>
      <p:pic>
        <p:nvPicPr>
          <p:cNvPr id="2" name="SHOEMAKER LEVY 9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830" y="362146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330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Fragmentation cométaire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489753"/>
            <a:ext cx="4038600" cy="3659786"/>
          </a:xfrm>
        </p:spPr>
        <p:txBody>
          <a:bodyPr>
            <a:normAutofit/>
          </a:bodyPr>
          <a:lstStyle/>
          <a:p>
            <a:r>
              <a:rPr lang="fr-CA" sz="1800" dirty="0" smtClean="0"/>
              <a:t>Lorsque les comètes passent trop près d’un corps massif (Soleil, Jupiter...) les comètes peuvent se fragmenter et se désagréger</a:t>
            </a:r>
          </a:p>
          <a:p>
            <a:endParaRPr lang="fr-CA" sz="1000" dirty="0"/>
          </a:p>
          <a:p>
            <a:r>
              <a:rPr lang="fr-CA" sz="1800" dirty="0" smtClean="0">
                <a:solidFill>
                  <a:srgbClr val="FFFF00"/>
                </a:solidFill>
              </a:rPr>
              <a:t>Limite de Roche : </a:t>
            </a:r>
            <a:r>
              <a:rPr lang="fr-CA" sz="1800" dirty="0" smtClean="0"/>
              <a:t>distance à laquelle un petit objet se disloque par effet de marée près d’un objet plus massif</a:t>
            </a:r>
          </a:p>
        </p:txBody>
      </p:sp>
      <p:pic>
        <p:nvPicPr>
          <p:cNvPr id="9" name="Espace réservé du contenu 8" descr="opo0114a.jpg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11318" y="1848708"/>
            <a:ext cx="3575482" cy="4006958"/>
          </a:xfrm>
          <a:ln>
            <a:solidFill>
              <a:srgbClr val="7E78B7"/>
            </a:solidFill>
          </a:ln>
        </p:spPr>
      </p:pic>
      <p:sp>
        <p:nvSpPr>
          <p:cNvPr id="6" name="ZoneTexte 5"/>
          <p:cNvSpPr txBox="1"/>
          <p:nvPr/>
        </p:nvSpPr>
        <p:spPr>
          <a:xfrm>
            <a:off x="2457537" y="5202739"/>
            <a:ext cx="21210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400" dirty="0" smtClean="0"/>
              <a:t>R : Rayon de l’objet massif</a:t>
            </a:r>
            <a:endParaRPr lang="fr-CA" sz="1400" dirty="0"/>
          </a:p>
        </p:txBody>
      </p:sp>
      <p:sp>
        <p:nvSpPr>
          <p:cNvPr id="7" name="ZoneTexte 6"/>
          <p:cNvSpPr txBox="1"/>
          <p:nvPr/>
        </p:nvSpPr>
        <p:spPr>
          <a:xfrm>
            <a:off x="2457537" y="5510516"/>
            <a:ext cx="22878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400" dirty="0" err="1" smtClean="0"/>
              <a:t>ρ</a:t>
            </a:r>
            <a:r>
              <a:rPr lang="fr-CA" sz="1400" baseline="-25000" dirty="0" err="1" smtClean="0"/>
              <a:t>M</a:t>
            </a:r>
            <a:r>
              <a:rPr lang="fr-CA" sz="1400" dirty="0" smtClean="0"/>
              <a:t> : densité de l’objet massif</a:t>
            </a:r>
            <a:endParaRPr lang="fr-CA" sz="1400" dirty="0"/>
          </a:p>
        </p:txBody>
      </p:sp>
      <p:sp>
        <p:nvSpPr>
          <p:cNvPr id="8" name="ZoneTexte 7"/>
          <p:cNvSpPr txBox="1"/>
          <p:nvPr/>
        </p:nvSpPr>
        <p:spPr>
          <a:xfrm>
            <a:off x="2457537" y="5834526"/>
            <a:ext cx="20330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400" dirty="0" err="1" smtClean="0"/>
              <a:t>ρ</a:t>
            </a:r>
            <a:r>
              <a:rPr lang="fr-CA" sz="1400" baseline="-25000" dirty="0" err="1" smtClean="0"/>
              <a:t>m</a:t>
            </a:r>
            <a:r>
              <a:rPr lang="fr-CA" sz="1400" dirty="0" smtClean="0"/>
              <a:t> : densité de la comète</a:t>
            </a:r>
            <a:endParaRPr lang="fr-CA" sz="1400" dirty="0"/>
          </a:p>
        </p:txBody>
      </p:sp>
      <p:sp>
        <p:nvSpPr>
          <p:cNvPr id="10" name="ZoneTexte 9"/>
          <p:cNvSpPr txBox="1"/>
          <p:nvPr/>
        </p:nvSpPr>
        <p:spPr>
          <a:xfrm>
            <a:off x="5426953" y="5872610"/>
            <a:ext cx="29349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600" dirty="0" smtClean="0"/>
              <a:t>Fragments de la comète LINEAR</a:t>
            </a:r>
            <a:endParaRPr lang="fr-CA" sz="1600" dirty="0"/>
          </a:p>
        </p:txBody>
      </p:sp>
      <p:sp>
        <p:nvSpPr>
          <p:cNvPr id="11" name="ZoneTexte 10"/>
          <p:cNvSpPr txBox="1"/>
          <p:nvPr/>
        </p:nvSpPr>
        <p:spPr>
          <a:xfrm rot="5400000">
            <a:off x="8070255" y="2465253"/>
            <a:ext cx="144853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800" dirty="0" smtClean="0"/>
              <a:t>crédit: Hal Weaver/NASA/ESA</a:t>
            </a:r>
            <a:endParaRPr lang="fr-CA" sz="800" dirty="0"/>
          </a:p>
        </p:txBody>
      </p:sp>
      <p:pic>
        <p:nvPicPr>
          <p:cNvPr id="12" name="Image 11" descr="Capture d’écran 2014-06-18 à 15.06.10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650" y="5346876"/>
            <a:ext cx="1904940" cy="720414"/>
          </a:xfrm>
          <a:prstGeom prst="rect">
            <a:avLst/>
          </a:prstGeom>
          <a:ln>
            <a:solidFill>
              <a:srgbClr val="7E78B7"/>
            </a:solidFill>
          </a:ln>
        </p:spPr>
      </p:pic>
      <p:sp>
        <p:nvSpPr>
          <p:cNvPr id="13" name="ZoneTexte 12"/>
          <p:cNvSpPr txBox="1"/>
          <p:nvPr/>
        </p:nvSpPr>
        <p:spPr>
          <a:xfrm>
            <a:off x="1794635" y="5637029"/>
            <a:ext cx="2543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dirty="0" smtClean="0">
                <a:solidFill>
                  <a:schemeClr val="bg1"/>
                </a:solidFill>
              </a:rPr>
              <a:t>3</a:t>
            </a:r>
            <a:endParaRPr lang="fr-CA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006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ASA _ Comet ISON's Full Perihelion Pass(360p_H.264-AAC)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1" y="1193674"/>
            <a:ext cx="8128000" cy="4572000"/>
          </a:xfrm>
          <a:prstGeom prst="rect">
            <a:avLst/>
          </a:prstGeom>
          <a:ln>
            <a:solidFill>
              <a:srgbClr val="7E78B7"/>
            </a:solidFill>
          </a:ln>
        </p:spPr>
      </p:pic>
      <p:sp>
        <p:nvSpPr>
          <p:cNvPr id="3" name="ZoneTexte 2"/>
          <p:cNvSpPr txBox="1"/>
          <p:nvPr/>
        </p:nvSpPr>
        <p:spPr>
          <a:xfrm>
            <a:off x="2850444" y="5765674"/>
            <a:ext cx="3442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 smtClean="0"/>
              <a:t>Fragmentation de la comète ISON</a:t>
            </a:r>
            <a:endParaRPr lang="fr-CA" dirty="0"/>
          </a:p>
        </p:txBody>
      </p:sp>
      <p:sp>
        <p:nvSpPr>
          <p:cNvPr id="4" name="ZoneTexte 3"/>
          <p:cNvSpPr txBox="1"/>
          <p:nvPr/>
        </p:nvSpPr>
        <p:spPr>
          <a:xfrm>
            <a:off x="508001" y="978230"/>
            <a:ext cx="73609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800" dirty="0" smtClean="0"/>
              <a:t>crédit: NASA</a:t>
            </a:r>
            <a:endParaRPr lang="fr-CA" sz="800" dirty="0"/>
          </a:p>
        </p:txBody>
      </p:sp>
    </p:spTree>
    <p:extLst>
      <p:ext uri="{BB962C8B-B14F-4D97-AF65-F5344CB8AC3E}">
        <p14:creationId xmlns:p14="http://schemas.microsoft.com/office/powerpoint/2010/main" val="3785602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4400" dirty="0" smtClean="0"/>
              <a:t>Les comètes ne sont pas éternelles</a:t>
            </a:r>
            <a:endParaRPr lang="fr-CA" sz="4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fr-CA" sz="2000" dirty="0" smtClean="0"/>
              <a:t>On estime que les comètes perdent toute leur glace après environ </a:t>
            </a:r>
            <a:r>
              <a:rPr lang="fr-CA" sz="2000" dirty="0" smtClean="0">
                <a:solidFill>
                  <a:srgbClr val="FFFF00"/>
                </a:solidFill>
              </a:rPr>
              <a:t>500 passages </a:t>
            </a:r>
            <a:r>
              <a:rPr lang="fr-CA" sz="2000" dirty="0" smtClean="0"/>
              <a:t>autour du Soleil (pour Halley ~ 38 000 ans)</a:t>
            </a:r>
          </a:p>
          <a:p>
            <a:endParaRPr lang="fr-CA" sz="1050" dirty="0"/>
          </a:p>
          <a:p>
            <a:r>
              <a:rPr lang="fr-CA" sz="2000" dirty="0" smtClean="0"/>
              <a:t>La comète de Halley perd environ </a:t>
            </a:r>
            <a:r>
              <a:rPr lang="fr-CA" sz="2000" dirty="0" smtClean="0">
                <a:solidFill>
                  <a:srgbClr val="FFFF00"/>
                </a:solidFill>
              </a:rPr>
              <a:t>2 mètres d’épaisseur </a:t>
            </a:r>
            <a:r>
              <a:rPr lang="fr-CA" sz="2000" dirty="0" smtClean="0"/>
              <a:t>à chaque passage (théoriquement, en fin de vie, Halley aura perdu 1 km d’épaisseur)</a:t>
            </a:r>
            <a:endParaRPr lang="fr-CA" sz="2000" dirty="0"/>
          </a:p>
        </p:txBody>
      </p:sp>
      <p:pic>
        <p:nvPicPr>
          <p:cNvPr id="4" name="Image 3" descr="halley_giotto_big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611697" y="2686946"/>
            <a:ext cx="4515125" cy="2363309"/>
          </a:xfrm>
          <a:prstGeom prst="rect">
            <a:avLst/>
          </a:prstGeom>
          <a:ln>
            <a:solidFill>
              <a:schemeClr val="bg2">
                <a:lumMod val="50000"/>
                <a:lumOff val="50000"/>
              </a:schemeClr>
            </a:solidFill>
          </a:ln>
        </p:spPr>
      </p:pic>
      <p:sp>
        <p:nvSpPr>
          <p:cNvPr id="5" name="ZoneTexte 4"/>
          <p:cNvSpPr txBox="1"/>
          <p:nvPr/>
        </p:nvSpPr>
        <p:spPr>
          <a:xfrm>
            <a:off x="5397703" y="6139969"/>
            <a:ext cx="29290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600" dirty="0" smtClean="0"/>
              <a:t>Comète de Halley vue par Giotto</a:t>
            </a:r>
            <a:endParaRPr lang="fr-CA" sz="1600" dirty="0"/>
          </a:p>
        </p:txBody>
      </p:sp>
      <p:sp>
        <p:nvSpPr>
          <p:cNvPr id="6" name="ZoneTexte 5"/>
          <p:cNvSpPr txBox="1"/>
          <p:nvPr/>
        </p:nvSpPr>
        <p:spPr>
          <a:xfrm rot="5400000">
            <a:off x="6845040" y="2816912"/>
            <a:ext cx="262719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800" dirty="0" smtClean="0"/>
              <a:t>crédit: Halley </a:t>
            </a:r>
            <a:r>
              <a:rPr lang="fr-CA" sz="800" dirty="0" err="1" smtClean="0"/>
              <a:t>Multicolor</a:t>
            </a:r>
            <a:r>
              <a:rPr lang="fr-CA" sz="800" dirty="0" smtClean="0"/>
              <a:t> Camera Team/Giotto Project/ESA</a:t>
            </a:r>
            <a:endParaRPr lang="fr-CA" sz="800" dirty="0"/>
          </a:p>
        </p:txBody>
      </p:sp>
    </p:spTree>
    <p:extLst>
      <p:ext uri="{BB962C8B-B14F-4D97-AF65-F5344CB8AC3E}">
        <p14:creationId xmlns:p14="http://schemas.microsoft.com/office/powerpoint/2010/main" val="2492762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Les étoiles filantes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411111"/>
            <a:ext cx="4038600" cy="4981221"/>
          </a:xfrm>
        </p:spPr>
        <p:txBody>
          <a:bodyPr>
            <a:normAutofit fontScale="92500" lnSpcReduction="20000"/>
          </a:bodyPr>
          <a:lstStyle/>
          <a:p>
            <a:r>
              <a:rPr lang="fr-CA" sz="1900" dirty="0" smtClean="0"/>
              <a:t>Il existe deux types d’étoiles filantes :</a:t>
            </a:r>
          </a:p>
          <a:p>
            <a:pPr lvl="1"/>
            <a:r>
              <a:rPr lang="fr-CA" sz="1800" dirty="0" smtClean="0">
                <a:solidFill>
                  <a:srgbClr val="FFFF00"/>
                </a:solidFill>
              </a:rPr>
              <a:t>les étoiles filantes sporadiques </a:t>
            </a:r>
            <a:r>
              <a:rPr lang="fr-CA" sz="1800" dirty="0" smtClean="0"/>
              <a:t>(poussières d’astéroïdes)</a:t>
            </a:r>
          </a:p>
          <a:p>
            <a:pPr lvl="1"/>
            <a:r>
              <a:rPr lang="fr-CA" sz="1800" dirty="0" smtClean="0">
                <a:solidFill>
                  <a:srgbClr val="FFFF00"/>
                </a:solidFill>
              </a:rPr>
              <a:t>les étoiles filantes d’essaims </a:t>
            </a:r>
            <a:r>
              <a:rPr lang="fr-CA" sz="1800" dirty="0" smtClean="0"/>
              <a:t>(poussières cométaires)</a:t>
            </a:r>
          </a:p>
          <a:p>
            <a:pPr lvl="1"/>
            <a:endParaRPr lang="fr-CA" sz="800" dirty="0"/>
          </a:p>
          <a:p>
            <a:r>
              <a:rPr lang="fr-CA" sz="1900" dirty="0" smtClean="0"/>
              <a:t>Les essaims sont créés par des comètes ayant traversé l’orbite terrestre. Il en existe des dizaines, les plus importantes étant :</a:t>
            </a:r>
          </a:p>
          <a:p>
            <a:pPr lvl="1"/>
            <a:r>
              <a:rPr lang="fr-CA" sz="1800" dirty="0" smtClean="0">
                <a:solidFill>
                  <a:srgbClr val="FFFF00"/>
                </a:solidFill>
              </a:rPr>
              <a:t>les Perséides </a:t>
            </a:r>
            <a:r>
              <a:rPr lang="fr-CA" sz="1800" dirty="0" smtClean="0"/>
              <a:t>(en août)</a:t>
            </a:r>
          </a:p>
          <a:p>
            <a:pPr lvl="1"/>
            <a:r>
              <a:rPr lang="fr-CA" sz="1800" dirty="0" smtClean="0">
                <a:solidFill>
                  <a:srgbClr val="FFFF00"/>
                </a:solidFill>
              </a:rPr>
              <a:t>les Léonides </a:t>
            </a:r>
            <a:r>
              <a:rPr lang="fr-CA" sz="1800" dirty="0" smtClean="0"/>
              <a:t>(en novembre)</a:t>
            </a:r>
          </a:p>
          <a:p>
            <a:pPr lvl="1"/>
            <a:r>
              <a:rPr lang="fr-CA" sz="1800" dirty="0" smtClean="0">
                <a:solidFill>
                  <a:srgbClr val="FFFF00"/>
                </a:solidFill>
              </a:rPr>
              <a:t>les Géminides </a:t>
            </a:r>
            <a:r>
              <a:rPr lang="fr-CA" sz="1800" dirty="0" smtClean="0"/>
              <a:t>(en décembre)</a:t>
            </a:r>
            <a:endParaRPr lang="fr-CA" sz="1800" dirty="0"/>
          </a:p>
        </p:txBody>
      </p:sp>
      <p:pic>
        <p:nvPicPr>
          <p:cNvPr id="5" name="Image 4" descr="103-00115-04high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770062" y="2264141"/>
            <a:ext cx="4070231" cy="3064874"/>
          </a:xfrm>
          <a:prstGeom prst="rect">
            <a:avLst/>
          </a:prstGeom>
          <a:ln>
            <a:solidFill>
              <a:schemeClr val="bg2">
                <a:lumMod val="50000"/>
                <a:lumOff val="50000"/>
              </a:schemeClr>
            </a:solidFill>
          </a:ln>
        </p:spPr>
      </p:pic>
      <p:sp>
        <p:nvSpPr>
          <p:cNvPr id="6" name="ZoneTexte 5"/>
          <p:cNvSpPr txBox="1"/>
          <p:nvPr/>
        </p:nvSpPr>
        <p:spPr>
          <a:xfrm>
            <a:off x="5410789" y="5845500"/>
            <a:ext cx="27877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600" dirty="0" smtClean="0"/>
              <a:t>Pluie d’étoiles filantes d’essaim</a:t>
            </a:r>
            <a:endParaRPr lang="fr-CA" sz="1600" dirty="0"/>
          </a:p>
        </p:txBody>
      </p:sp>
      <p:sp>
        <p:nvSpPr>
          <p:cNvPr id="7" name="ZoneTexte 6"/>
          <p:cNvSpPr txBox="1"/>
          <p:nvPr/>
        </p:nvSpPr>
        <p:spPr>
          <a:xfrm rot="5400000">
            <a:off x="7572915" y="2502691"/>
            <a:ext cx="169790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800" dirty="0" smtClean="0"/>
              <a:t>crédit: </a:t>
            </a:r>
            <a:r>
              <a:rPr lang="fr-FR" sz="800" dirty="0"/>
              <a:t>A. </a:t>
            </a:r>
            <a:r>
              <a:rPr lang="fr-FR" sz="800" dirty="0" err="1"/>
              <a:t>Fujii</a:t>
            </a:r>
            <a:r>
              <a:rPr lang="fr-FR" sz="800" dirty="0"/>
              <a:t>/Ciel et Espace Photos</a:t>
            </a:r>
            <a:endParaRPr lang="fr-CA" sz="800" dirty="0"/>
          </a:p>
        </p:txBody>
      </p:sp>
    </p:spTree>
    <p:extLst>
      <p:ext uri="{BB962C8B-B14F-4D97-AF65-F5344CB8AC3E}">
        <p14:creationId xmlns:p14="http://schemas.microsoft.com/office/powerpoint/2010/main" val="3695059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Les Perséides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fr-CA" sz="2000" dirty="0" smtClean="0"/>
              <a:t>Aussi appelées les Larmes de St. Laurent</a:t>
            </a:r>
          </a:p>
          <a:p>
            <a:r>
              <a:rPr lang="fr-CA" sz="2000" dirty="0" smtClean="0"/>
              <a:t>Essaim de météores issus de la comète </a:t>
            </a:r>
            <a:r>
              <a:rPr lang="fr-CA" sz="2000" dirty="0" smtClean="0">
                <a:solidFill>
                  <a:srgbClr val="FFFF00"/>
                </a:solidFill>
              </a:rPr>
              <a:t>Swift-Tuttle</a:t>
            </a:r>
          </a:p>
          <a:p>
            <a:r>
              <a:rPr lang="fr-CA" sz="2000" dirty="0" smtClean="0"/>
              <a:t>La Terre traverse l’essaim entre la fin juillet et août (pic le 12 août)</a:t>
            </a:r>
          </a:p>
          <a:p>
            <a:r>
              <a:rPr lang="fr-CA" sz="2000" dirty="0" smtClean="0"/>
              <a:t>Près d’une centaine de minuscules particules se consument chaque heure entre 115 et 90 km d’altitude</a:t>
            </a:r>
            <a:endParaRPr lang="fr-CA" sz="2000" dirty="0"/>
          </a:p>
        </p:txBody>
      </p:sp>
      <p:pic>
        <p:nvPicPr>
          <p:cNvPr id="5" name="Image 4" descr="swift_tuttle_path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5780" y="2083402"/>
            <a:ext cx="3644896" cy="3231808"/>
          </a:xfrm>
          <a:prstGeom prst="rect">
            <a:avLst/>
          </a:prstGeom>
          <a:ln>
            <a:solidFill>
              <a:srgbClr val="7E78B7"/>
            </a:solidFill>
          </a:ln>
        </p:spPr>
      </p:pic>
      <p:sp>
        <p:nvSpPr>
          <p:cNvPr id="6" name="ZoneTexte 5"/>
          <p:cNvSpPr txBox="1"/>
          <p:nvPr/>
        </p:nvSpPr>
        <p:spPr>
          <a:xfrm>
            <a:off x="4997363" y="5315210"/>
            <a:ext cx="32523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600" dirty="0" smtClean="0"/>
              <a:t>Trajectoire de la comète Swift-Tuttle</a:t>
            </a:r>
            <a:endParaRPr lang="fr-CA" sz="1600" dirty="0"/>
          </a:p>
        </p:txBody>
      </p:sp>
    </p:spTree>
    <p:extLst>
      <p:ext uri="{BB962C8B-B14F-4D97-AF65-F5344CB8AC3E}">
        <p14:creationId xmlns:p14="http://schemas.microsoft.com/office/powerpoint/2010/main" val="3218877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Les comètes dans l’HISTOIRE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fr-CA" sz="2400" dirty="0" smtClean="0">
                <a:solidFill>
                  <a:srgbClr val="FFFF00"/>
                </a:solidFill>
              </a:rPr>
              <a:t>Antiquité</a:t>
            </a:r>
          </a:p>
          <a:p>
            <a:pPr lvl="1"/>
            <a:r>
              <a:rPr lang="fr-CA" sz="2000" dirty="0" smtClean="0"/>
              <a:t>Première trace écrite d’observations de comètes : Chaldée/Chine, X</a:t>
            </a:r>
            <a:r>
              <a:rPr lang="fr-FR" sz="2000" dirty="0" err="1" smtClean="0"/>
              <a:t>I</a:t>
            </a:r>
            <a:r>
              <a:rPr lang="fr-FR" sz="2000" baseline="30000" dirty="0" err="1" smtClean="0"/>
              <a:t>e</a:t>
            </a:r>
            <a:r>
              <a:rPr lang="fr-FR" sz="2000" dirty="0" smtClean="0"/>
              <a:t> s.</a:t>
            </a:r>
            <a:r>
              <a:rPr lang="fr-CA" sz="2000" dirty="0" smtClean="0"/>
              <a:t> av. JC</a:t>
            </a:r>
          </a:p>
          <a:p>
            <a:pPr lvl="1"/>
            <a:r>
              <a:rPr lang="fr-CA" sz="2000" dirty="0"/>
              <a:t>Plus ancien passage attesté de la comète de Halley : Chine, 611 av. </a:t>
            </a:r>
            <a:r>
              <a:rPr lang="fr-CA" sz="2000" dirty="0" smtClean="0"/>
              <a:t>JC</a:t>
            </a:r>
          </a:p>
          <a:p>
            <a:pPr lvl="1"/>
            <a:r>
              <a:rPr lang="fr-CA" sz="2000" dirty="0"/>
              <a:t>P</a:t>
            </a:r>
            <a:r>
              <a:rPr lang="fr-CA" sz="2000" dirty="0" smtClean="0"/>
              <a:t>lus ancien dessin de comètes : Chine, IV</a:t>
            </a:r>
            <a:r>
              <a:rPr lang="fr-CA" sz="2000" baseline="30000" dirty="0" smtClean="0"/>
              <a:t>e</a:t>
            </a:r>
            <a:r>
              <a:rPr lang="fr-CA" sz="2000" dirty="0" smtClean="0"/>
              <a:t> s. av. JC</a:t>
            </a:r>
          </a:p>
        </p:txBody>
      </p:sp>
      <p:pic>
        <p:nvPicPr>
          <p:cNvPr id="7" name="Espace réservé du contenu 6" descr="Pronos CDM 2014 - Clément.jpg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66672" y="1910645"/>
            <a:ext cx="3907240" cy="3903133"/>
          </a:xfrm>
          <a:ln>
            <a:solidFill>
              <a:srgbClr val="7E78B7"/>
            </a:solidFill>
          </a:ln>
        </p:spPr>
      </p:pic>
      <p:sp>
        <p:nvSpPr>
          <p:cNvPr id="8" name="ZoneTexte 7"/>
          <p:cNvSpPr txBox="1"/>
          <p:nvPr/>
        </p:nvSpPr>
        <p:spPr>
          <a:xfrm>
            <a:off x="4793672" y="5813778"/>
            <a:ext cx="36604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600" dirty="0" smtClean="0"/>
              <a:t>Comètes </a:t>
            </a:r>
            <a:r>
              <a:rPr lang="fr-FR" sz="1600" dirty="0" smtClean="0"/>
              <a:t>–</a:t>
            </a:r>
            <a:r>
              <a:rPr lang="fr-CA" sz="1600" dirty="0" smtClean="0"/>
              <a:t> Manuscrit Chinois, IV</a:t>
            </a:r>
            <a:r>
              <a:rPr lang="fr-CA" sz="1600" baseline="30000" dirty="0" smtClean="0"/>
              <a:t>e</a:t>
            </a:r>
            <a:r>
              <a:rPr lang="fr-CA" sz="1600" dirty="0" smtClean="0"/>
              <a:t> s. av. JC</a:t>
            </a:r>
            <a:endParaRPr lang="fr-CA" sz="1600" dirty="0"/>
          </a:p>
        </p:txBody>
      </p:sp>
      <p:sp>
        <p:nvSpPr>
          <p:cNvPr id="9" name="ZoneTexte 8"/>
          <p:cNvSpPr txBox="1"/>
          <p:nvPr/>
        </p:nvSpPr>
        <p:spPr>
          <a:xfrm rot="5400000">
            <a:off x="8312585" y="2180916"/>
            <a:ext cx="7559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800" dirty="0" smtClean="0"/>
              <a:t>crédit : NASA</a:t>
            </a:r>
            <a:endParaRPr lang="fr-CA" sz="800" dirty="0"/>
          </a:p>
        </p:txBody>
      </p:sp>
    </p:spTree>
    <p:extLst>
      <p:ext uri="{BB962C8B-B14F-4D97-AF65-F5344CB8AC3E}">
        <p14:creationId xmlns:p14="http://schemas.microsoft.com/office/powerpoint/2010/main" val="3650438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 smtClean="0"/>
              <a:t>Pourquoi étudier les COMÈTES ?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199" y="1828421"/>
            <a:ext cx="4333089" cy="2983305"/>
          </a:xfrm>
        </p:spPr>
        <p:txBody>
          <a:bodyPr>
            <a:normAutofit/>
          </a:bodyPr>
          <a:lstStyle/>
          <a:p>
            <a:r>
              <a:rPr lang="fr-CA" sz="1800" dirty="0" smtClean="0"/>
              <a:t>Objet céleste primitif : âge estimé à ~4,5 milliards d’années (correspond à la formation du Système Solaire)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r-CA" sz="1800" dirty="0"/>
              <a:t>	</a:t>
            </a:r>
            <a:r>
              <a:rPr lang="fr-CA" sz="1800" dirty="0" smtClean="0"/>
              <a:t>⇒ informations sur notre genèse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r-CA" sz="1800" dirty="0"/>
              <a:t>	</a:t>
            </a:r>
            <a:r>
              <a:rPr lang="fr-CA" sz="1800" dirty="0" smtClean="0"/>
              <a:t>      planétaire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418964" y="5302533"/>
            <a:ext cx="4357519" cy="6463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A" dirty="0"/>
              <a:t>Quelles étaient les conditions dans lesquelles le Système Solaire s’est </a:t>
            </a:r>
            <a:r>
              <a:rPr lang="fr-CA" dirty="0" smtClean="0"/>
              <a:t>formé ?</a:t>
            </a:r>
            <a:endParaRPr lang="fr-CA" dirty="0"/>
          </a:p>
        </p:txBody>
      </p:sp>
      <p:pic>
        <p:nvPicPr>
          <p:cNvPr id="6" name="Image 5" descr="ssc2005-06b_Sm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080051" y="2155524"/>
            <a:ext cx="3606749" cy="2885399"/>
          </a:xfrm>
          <a:prstGeom prst="rect">
            <a:avLst/>
          </a:prstGeom>
          <a:ln>
            <a:solidFill>
              <a:srgbClr val="7E78B7"/>
            </a:solidFill>
          </a:ln>
        </p:spPr>
      </p:pic>
      <p:sp>
        <p:nvSpPr>
          <p:cNvPr id="7" name="ZoneTexte 6"/>
          <p:cNvSpPr txBox="1"/>
          <p:nvPr/>
        </p:nvSpPr>
        <p:spPr>
          <a:xfrm>
            <a:off x="5602112" y="5040923"/>
            <a:ext cx="258436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A" sz="1600" dirty="0" smtClean="0"/>
              <a:t>Vue d’artiste de la formation</a:t>
            </a:r>
          </a:p>
          <a:p>
            <a:pPr algn="ctr"/>
            <a:r>
              <a:rPr lang="fr-CA" sz="1600" dirty="0" smtClean="0"/>
              <a:t>d’un système planétaire</a:t>
            </a:r>
            <a:endParaRPr lang="fr-CA" sz="1600" dirty="0"/>
          </a:p>
        </p:txBody>
      </p:sp>
      <p:sp>
        <p:nvSpPr>
          <p:cNvPr id="8" name="ZoneTexte 7"/>
          <p:cNvSpPr txBox="1"/>
          <p:nvPr/>
        </p:nvSpPr>
        <p:spPr>
          <a:xfrm rot="5400000">
            <a:off x="7870556" y="2971768"/>
            <a:ext cx="184793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800" dirty="0" smtClean="0"/>
              <a:t>crédit : </a:t>
            </a:r>
            <a:r>
              <a:rPr lang="tr-TR" sz="800" dirty="0"/>
              <a:t>NASA/JPL-</a:t>
            </a:r>
            <a:r>
              <a:rPr lang="tr-TR" sz="800" dirty="0" err="1"/>
              <a:t>Caltech</a:t>
            </a:r>
            <a:r>
              <a:rPr lang="tr-TR" sz="800" dirty="0"/>
              <a:t>/T. </a:t>
            </a:r>
            <a:r>
              <a:rPr lang="tr-TR" sz="800" dirty="0" err="1"/>
              <a:t>Pyle</a:t>
            </a:r>
            <a:r>
              <a:rPr lang="tr-TR" sz="800" dirty="0"/>
              <a:t> (SSC)</a:t>
            </a:r>
            <a:endParaRPr lang="fr-CA" sz="800" dirty="0"/>
          </a:p>
        </p:txBody>
      </p:sp>
    </p:spTree>
    <p:extLst>
      <p:ext uri="{BB962C8B-B14F-4D97-AF65-F5344CB8AC3E}">
        <p14:creationId xmlns:p14="http://schemas.microsoft.com/office/powerpoint/2010/main" val="1019432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/>
              <a:t>Pourquoi étudier les COMÈTES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389146"/>
            <a:ext cx="4038600" cy="3801812"/>
          </a:xfrm>
        </p:spPr>
        <p:txBody>
          <a:bodyPr>
            <a:normAutofit lnSpcReduction="10000"/>
          </a:bodyPr>
          <a:lstStyle/>
          <a:p>
            <a:r>
              <a:rPr lang="fr-CA" sz="1800" dirty="0" smtClean="0"/>
              <a:t>L’eau présente sur Terre pourrait venir des comètes</a:t>
            </a:r>
          </a:p>
          <a:p>
            <a:endParaRPr lang="fr-CA" sz="1800" dirty="0"/>
          </a:p>
          <a:p>
            <a:r>
              <a:rPr lang="fr-CA" sz="1800" dirty="0" smtClean="0"/>
              <a:t>Le télescope Herschel (ESA), en étudiant la comète Hartley 2, a montré que l’eau trouvée sur la comète était similaire à l’eau terrestre</a:t>
            </a:r>
            <a:r>
              <a:rPr lang="fr-CA" sz="1800" dirty="0"/>
              <a:t> </a:t>
            </a:r>
            <a:r>
              <a:rPr lang="fr-CA" sz="1800" dirty="0" smtClean="0"/>
              <a:t>(même composition isotopique)</a:t>
            </a:r>
            <a:endParaRPr lang="fr-CA" sz="1800" dirty="0"/>
          </a:p>
        </p:txBody>
      </p:sp>
      <p:pic>
        <p:nvPicPr>
          <p:cNvPr id="5" name="Image 4" descr="495296main_epoxi-1-full_full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822996" y="2390980"/>
            <a:ext cx="3787332" cy="2635155"/>
          </a:xfrm>
          <a:prstGeom prst="rect">
            <a:avLst/>
          </a:prstGeom>
          <a:ln>
            <a:solidFill>
              <a:srgbClr val="7E78B7"/>
            </a:solidFill>
          </a:ln>
        </p:spPr>
      </p:pic>
      <p:sp>
        <p:nvSpPr>
          <p:cNvPr id="6" name="ZoneTexte 5"/>
          <p:cNvSpPr txBox="1"/>
          <p:nvPr/>
        </p:nvSpPr>
        <p:spPr>
          <a:xfrm>
            <a:off x="5884334" y="5604166"/>
            <a:ext cx="16718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600" dirty="0" smtClean="0"/>
              <a:t>Comète Hartley 2</a:t>
            </a:r>
            <a:endParaRPr lang="fr-CA" sz="1600" dirty="0"/>
          </a:p>
        </p:txBody>
      </p:sp>
      <p:sp>
        <p:nvSpPr>
          <p:cNvPr id="7" name="ZoneTexte 6"/>
          <p:cNvSpPr txBox="1"/>
          <p:nvPr/>
        </p:nvSpPr>
        <p:spPr>
          <a:xfrm>
            <a:off x="579804" y="5508491"/>
            <a:ext cx="4265705" cy="6463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A" dirty="0" smtClean="0"/>
              <a:t>Qui des astéroïdes ou des comètes a apporté l’eau sur Terre ?</a:t>
            </a:r>
            <a:endParaRPr lang="fr-CA" dirty="0"/>
          </a:p>
        </p:txBody>
      </p:sp>
      <p:sp>
        <p:nvSpPr>
          <p:cNvPr id="8" name="ZoneTexte 7"/>
          <p:cNvSpPr txBox="1"/>
          <p:nvPr/>
        </p:nvSpPr>
        <p:spPr>
          <a:xfrm rot="5400000">
            <a:off x="7352368" y="2475443"/>
            <a:ext cx="153654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800" dirty="0" smtClean="0"/>
              <a:t>crédit : </a:t>
            </a:r>
            <a:r>
              <a:rPr lang="fr-FR" sz="800" dirty="0"/>
              <a:t>NASA/JPL-Caltech/UMD</a:t>
            </a:r>
            <a:endParaRPr lang="fr-CA" sz="800" dirty="0"/>
          </a:p>
        </p:txBody>
      </p:sp>
    </p:spTree>
    <p:extLst>
      <p:ext uri="{BB962C8B-B14F-4D97-AF65-F5344CB8AC3E}">
        <p14:creationId xmlns:p14="http://schemas.microsoft.com/office/powerpoint/2010/main" val="4047687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/>
              <a:t>Pourquoi étudier les COMÈTES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3507923"/>
          </a:xfrm>
        </p:spPr>
        <p:txBody>
          <a:bodyPr>
            <a:normAutofit/>
          </a:bodyPr>
          <a:lstStyle/>
          <a:p>
            <a:r>
              <a:rPr lang="fr-CA" sz="1800" dirty="0" smtClean="0"/>
              <a:t>Les ingrédients de la vie pourraient avoir été apportés par les comètes</a:t>
            </a:r>
          </a:p>
          <a:p>
            <a:endParaRPr lang="fr-CA" sz="1800" dirty="0" smtClean="0"/>
          </a:p>
          <a:p>
            <a:r>
              <a:rPr lang="fr-CA" sz="1800" dirty="0" smtClean="0"/>
              <a:t>L’analyse chimique de la comète Wild 2 par Stardust (NASA) confirme la présence d’acides aminés, briques élémentaires du vivant</a:t>
            </a:r>
            <a:endParaRPr lang="fr-CA" sz="1800" dirty="0"/>
          </a:p>
        </p:txBody>
      </p:sp>
      <p:pic>
        <p:nvPicPr>
          <p:cNvPr id="5" name="Image 4" descr="Wild2_3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0415" y="1691276"/>
            <a:ext cx="3796384" cy="3796384"/>
          </a:xfrm>
          <a:prstGeom prst="rect">
            <a:avLst/>
          </a:prstGeom>
          <a:ln>
            <a:solidFill>
              <a:srgbClr val="7E78B7"/>
            </a:solidFill>
          </a:ln>
        </p:spPr>
      </p:pic>
      <p:sp>
        <p:nvSpPr>
          <p:cNvPr id="6" name="ZoneTexte 5"/>
          <p:cNvSpPr txBox="1"/>
          <p:nvPr/>
        </p:nvSpPr>
        <p:spPr>
          <a:xfrm>
            <a:off x="6219334" y="5523320"/>
            <a:ext cx="1422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600" dirty="0" smtClean="0"/>
              <a:t>Comète Wild 2</a:t>
            </a:r>
            <a:endParaRPr lang="fr-CA" sz="1600" dirty="0"/>
          </a:p>
        </p:txBody>
      </p:sp>
      <p:sp>
        <p:nvSpPr>
          <p:cNvPr id="7" name="ZoneTexte 6"/>
          <p:cNvSpPr txBox="1"/>
          <p:nvPr/>
        </p:nvSpPr>
        <p:spPr>
          <a:xfrm rot="5400000">
            <a:off x="8407235" y="1970839"/>
            <a:ext cx="77457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800" dirty="0" smtClean="0"/>
              <a:t>Crédit : </a:t>
            </a:r>
            <a:r>
              <a:rPr lang="fr-FR" sz="800" dirty="0"/>
              <a:t>NASA</a:t>
            </a:r>
            <a:endParaRPr lang="fr-CA" sz="800" dirty="0"/>
          </a:p>
        </p:txBody>
      </p:sp>
      <p:sp>
        <p:nvSpPr>
          <p:cNvPr id="8" name="ZoneTexte 7"/>
          <p:cNvSpPr txBox="1"/>
          <p:nvPr/>
        </p:nvSpPr>
        <p:spPr>
          <a:xfrm>
            <a:off x="457201" y="5396584"/>
            <a:ext cx="4038600" cy="92333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A" dirty="0" smtClean="0"/>
              <a:t>Les ingrédients de la vie sont-ils d’origine terrestre, ou proviennent-ils des comètes ?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638856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ASTÉROÏDE ou COMÈTE ?</a:t>
            </a:r>
            <a:endParaRPr lang="fr-CA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452277"/>
            <a:ext cx="4040188" cy="639762"/>
          </a:xfrm>
        </p:spPr>
        <p:txBody>
          <a:bodyPr/>
          <a:lstStyle/>
          <a:p>
            <a:pPr algn="ctr"/>
            <a:r>
              <a:rPr lang="fr-CA" dirty="0" smtClean="0"/>
              <a:t>ASTÉROÏDE</a:t>
            </a:r>
            <a:endParaRPr lang="fr-CA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905184"/>
            <a:ext cx="4040188" cy="3824184"/>
          </a:xfrm>
        </p:spPr>
        <p:txBody>
          <a:bodyPr>
            <a:normAutofit/>
          </a:bodyPr>
          <a:lstStyle/>
          <a:p>
            <a:r>
              <a:rPr lang="fr-CA" sz="2000" dirty="0" smtClean="0">
                <a:solidFill>
                  <a:srgbClr val="FFFF00"/>
                </a:solidFill>
              </a:rPr>
              <a:t>Composition :</a:t>
            </a:r>
            <a:r>
              <a:rPr lang="fr-CA" sz="2000" dirty="0" smtClean="0"/>
              <a:t> roche, métal, glace</a:t>
            </a:r>
          </a:p>
          <a:p>
            <a:r>
              <a:rPr lang="fr-CA" sz="2000" dirty="0" smtClean="0">
                <a:solidFill>
                  <a:srgbClr val="FFFF00"/>
                </a:solidFill>
              </a:rPr>
              <a:t>Origine : </a:t>
            </a:r>
            <a:r>
              <a:rPr lang="fr-CA" sz="2000" dirty="0" smtClean="0"/>
              <a:t>Ceinture d’astéroïdes (entre Mars et Jupiter) &amp; Ceinture de Kuiper (près de Neptune)</a:t>
            </a:r>
          </a:p>
          <a:p>
            <a:r>
              <a:rPr lang="fr-CA" sz="2000" dirty="0" smtClean="0">
                <a:solidFill>
                  <a:srgbClr val="FFFF00"/>
                </a:solidFill>
              </a:rPr>
              <a:t>Densité</a:t>
            </a:r>
            <a:r>
              <a:rPr lang="fr-CA" sz="2000" dirty="0" smtClean="0"/>
              <a:t> élevée (~2,5)</a:t>
            </a:r>
          </a:p>
          <a:p>
            <a:r>
              <a:rPr lang="fr-CA" sz="2000" dirty="0" smtClean="0">
                <a:solidFill>
                  <a:srgbClr val="FFFF00"/>
                </a:solidFill>
              </a:rPr>
              <a:t>Inactif</a:t>
            </a:r>
            <a:endParaRPr lang="fr-CA" sz="2000" dirty="0">
              <a:solidFill>
                <a:srgbClr val="FFFF00"/>
              </a:solidFill>
            </a:endParaRP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452277"/>
            <a:ext cx="4041775" cy="639762"/>
          </a:xfrm>
        </p:spPr>
        <p:txBody>
          <a:bodyPr/>
          <a:lstStyle/>
          <a:p>
            <a:pPr algn="ctr"/>
            <a:r>
              <a:rPr lang="fr-CA" dirty="0" smtClean="0"/>
              <a:t>COMÈTE</a:t>
            </a:r>
            <a:endParaRPr lang="fr-CA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905184"/>
            <a:ext cx="4041775" cy="3824184"/>
          </a:xfrm>
        </p:spPr>
        <p:txBody>
          <a:bodyPr>
            <a:normAutofit/>
          </a:bodyPr>
          <a:lstStyle/>
          <a:p>
            <a:r>
              <a:rPr lang="fr-CA" sz="2000" dirty="0" smtClean="0">
                <a:solidFill>
                  <a:srgbClr val="FFFF00"/>
                </a:solidFill>
              </a:rPr>
              <a:t>Composition :</a:t>
            </a:r>
            <a:r>
              <a:rPr lang="fr-CA" sz="2000" dirty="0" smtClean="0"/>
              <a:t> glace, poussière</a:t>
            </a:r>
          </a:p>
          <a:p>
            <a:r>
              <a:rPr lang="fr-CA" sz="2000" dirty="0" smtClean="0">
                <a:solidFill>
                  <a:srgbClr val="FFFF00"/>
                </a:solidFill>
              </a:rPr>
              <a:t>Origine : </a:t>
            </a:r>
            <a:r>
              <a:rPr lang="fr-CA" sz="2000" dirty="0" smtClean="0"/>
              <a:t>Ceinture de Kuiper et Nuage d’Oort (au-delà de l’orbite de Pluton)</a:t>
            </a:r>
          </a:p>
          <a:p>
            <a:r>
              <a:rPr lang="fr-CA" sz="2000" dirty="0" smtClean="0">
                <a:solidFill>
                  <a:srgbClr val="FFFF00"/>
                </a:solidFill>
              </a:rPr>
              <a:t>Densité</a:t>
            </a:r>
            <a:r>
              <a:rPr lang="fr-CA" sz="2000" dirty="0" smtClean="0"/>
              <a:t> faible (~0,6)</a:t>
            </a:r>
          </a:p>
          <a:p>
            <a:r>
              <a:rPr lang="fr-CA" sz="2000" dirty="0" smtClean="0">
                <a:solidFill>
                  <a:srgbClr val="FFFF00"/>
                </a:solidFill>
              </a:rPr>
              <a:t>Active</a:t>
            </a:r>
            <a:r>
              <a:rPr lang="fr-CA" sz="2000" dirty="0" smtClean="0"/>
              <a:t> près du périhélie</a:t>
            </a:r>
            <a:endParaRPr lang="fr-CA" sz="2000" dirty="0"/>
          </a:p>
        </p:txBody>
      </p:sp>
      <p:sp>
        <p:nvSpPr>
          <p:cNvPr id="7" name="ZoneTexte 6"/>
          <p:cNvSpPr txBox="1"/>
          <p:nvPr/>
        </p:nvSpPr>
        <p:spPr>
          <a:xfrm>
            <a:off x="1202424" y="5751349"/>
            <a:ext cx="6589927" cy="6463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fr-CA" dirty="0" smtClean="0"/>
              <a:t>Lorsqu’un astéroïde ou une comète traverse l’atmosphère terrestre,</a:t>
            </a:r>
          </a:p>
          <a:p>
            <a:pPr algn="ctr"/>
            <a:r>
              <a:rPr lang="fr-CA" dirty="0" smtClean="0"/>
              <a:t>on les nomme </a:t>
            </a:r>
            <a:r>
              <a:rPr lang="fr-CA" b="1" dirty="0" smtClean="0"/>
              <a:t>MÉTÉORITES</a:t>
            </a:r>
            <a:endParaRPr lang="fr-CA" b="1" dirty="0"/>
          </a:p>
        </p:txBody>
      </p:sp>
    </p:spTree>
    <p:extLst>
      <p:ext uri="{BB962C8B-B14F-4D97-AF65-F5344CB8AC3E}">
        <p14:creationId xmlns:p14="http://schemas.microsoft.com/office/powerpoint/2010/main" val="1362928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ASTÉROÏDE ou COMÈTE ?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fr-CA" dirty="0" smtClean="0"/>
              <a:t>ASTÉROÏDE</a:t>
            </a:r>
            <a:endParaRPr lang="fr-CA" dirty="0"/>
          </a:p>
        </p:txBody>
      </p:sp>
      <p:pic>
        <p:nvPicPr>
          <p:cNvPr id="7" name="Espace réservé du contenu 6" descr="Rendezvous_with_Eros-1.jpg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1883" y="2174875"/>
            <a:ext cx="3578013" cy="3499283"/>
          </a:xfrm>
          <a:ln>
            <a:solidFill>
              <a:schemeClr val="bg2">
                <a:lumMod val="50000"/>
                <a:lumOff val="50000"/>
              </a:schemeClr>
            </a:solidFill>
          </a:ln>
        </p:spPr>
      </p:pic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fr-CA" dirty="0" smtClean="0"/>
              <a:t>COMÈTE</a:t>
            </a:r>
            <a:endParaRPr lang="fr-CA" dirty="0"/>
          </a:p>
        </p:txBody>
      </p:sp>
      <p:pic>
        <p:nvPicPr>
          <p:cNvPr id="8" name="Espace réservé du contenu 7" descr="495296main_epoxi-1-full_full.jpg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1747" y="2174875"/>
            <a:ext cx="3767005" cy="3499283"/>
          </a:xfrm>
          <a:ln>
            <a:solidFill>
              <a:srgbClr val="7E78B7"/>
            </a:solidFill>
          </a:ln>
        </p:spPr>
      </p:pic>
      <p:sp>
        <p:nvSpPr>
          <p:cNvPr id="9" name="ZoneTexte 8"/>
          <p:cNvSpPr txBox="1"/>
          <p:nvPr/>
        </p:nvSpPr>
        <p:spPr>
          <a:xfrm rot="5400000">
            <a:off x="3819387" y="2625384"/>
            <a:ext cx="11164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800" dirty="0" smtClean="0"/>
              <a:t>crédit: </a:t>
            </a:r>
            <a:r>
              <a:rPr lang="fr-FR" sz="800" dirty="0"/>
              <a:t>NASA/JHUAPL</a:t>
            </a:r>
            <a:endParaRPr lang="fr-CA" sz="800" dirty="0"/>
          </a:p>
        </p:txBody>
      </p:sp>
      <p:sp>
        <p:nvSpPr>
          <p:cNvPr id="10" name="ZoneTexte 9"/>
          <p:cNvSpPr txBox="1"/>
          <p:nvPr/>
        </p:nvSpPr>
        <p:spPr>
          <a:xfrm rot="5400000">
            <a:off x="7880684" y="2825158"/>
            <a:ext cx="151601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800" dirty="0" smtClean="0"/>
              <a:t>crédit: </a:t>
            </a:r>
            <a:r>
              <a:rPr lang="fr-FR" sz="800" dirty="0"/>
              <a:t>NASA/JPL-Caltech/UMD</a:t>
            </a:r>
            <a:endParaRPr lang="fr-CA" sz="800" dirty="0"/>
          </a:p>
        </p:txBody>
      </p:sp>
      <p:sp>
        <p:nvSpPr>
          <p:cNvPr id="11" name="ZoneTexte 10"/>
          <p:cNvSpPr txBox="1"/>
          <p:nvPr/>
        </p:nvSpPr>
        <p:spPr>
          <a:xfrm>
            <a:off x="1767023" y="5674158"/>
            <a:ext cx="14242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600" dirty="0" smtClean="0"/>
              <a:t>Astéroïde </a:t>
            </a:r>
            <a:r>
              <a:rPr lang="fr-CA" sz="1600" dirty="0" err="1" smtClean="0"/>
              <a:t>Eros</a:t>
            </a:r>
            <a:endParaRPr lang="fr-CA" sz="1600" dirty="0"/>
          </a:p>
        </p:txBody>
      </p:sp>
      <p:sp>
        <p:nvSpPr>
          <p:cNvPr id="12" name="ZoneTexte 11"/>
          <p:cNvSpPr txBox="1"/>
          <p:nvPr/>
        </p:nvSpPr>
        <p:spPr>
          <a:xfrm>
            <a:off x="5822656" y="5674158"/>
            <a:ext cx="16718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600" dirty="0" smtClean="0"/>
              <a:t>Comète Hartley 2</a:t>
            </a:r>
            <a:endParaRPr lang="fr-CA" sz="1600" dirty="0"/>
          </a:p>
        </p:txBody>
      </p:sp>
    </p:spTree>
    <p:extLst>
      <p:ext uri="{BB962C8B-B14F-4D97-AF65-F5344CB8AC3E}">
        <p14:creationId xmlns:p14="http://schemas.microsoft.com/office/powerpoint/2010/main" val="707856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0_COMETE_interet_Asteroids_skypix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643077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0" y="6660145"/>
            <a:ext cx="71811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800" dirty="0" smtClean="0"/>
              <a:t>crédit: CNES</a:t>
            </a:r>
            <a:endParaRPr lang="fr-CA" sz="800" dirty="0"/>
          </a:p>
        </p:txBody>
      </p:sp>
    </p:spTree>
    <p:extLst>
      <p:ext uri="{BB962C8B-B14F-4D97-AF65-F5344CB8AC3E}">
        <p14:creationId xmlns:p14="http://schemas.microsoft.com/office/powerpoint/2010/main" val="4084464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elyabinsk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634" y="897078"/>
            <a:ext cx="8950732" cy="5034787"/>
          </a:xfrm>
          <a:prstGeom prst="rect">
            <a:avLst/>
          </a:prstGeom>
          <a:ln>
            <a:solidFill>
              <a:srgbClr val="7E78B7"/>
            </a:solidFill>
          </a:ln>
        </p:spPr>
      </p:pic>
      <p:sp>
        <p:nvSpPr>
          <p:cNvPr id="3" name="ZoneTexte 2"/>
          <p:cNvSpPr txBox="1"/>
          <p:nvPr/>
        </p:nvSpPr>
        <p:spPr>
          <a:xfrm>
            <a:off x="2484876" y="5918210"/>
            <a:ext cx="4173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 smtClean="0"/>
              <a:t>Météorite de </a:t>
            </a:r>
            <a:r>
              <a:rPr lang="fr-CA" dirty="0" err="1" smtClean="0"/>
              <a:t>Chelyabinsk</a:t>
            </a:r>
            <a:r>
              <a:rPr lang="fr-CA" dirty="0" smtClean="0"/>
              <a:t> </a:t>
            </a:r>
            <a:r>
              <a:rPr lang="fr-FR" dirty="0" smtClean="0"/>
              <a:t>–</a:t>
            </a:r>
            <a:r>
              <a:rPr lang="fr-CA" dirty="0" smtClean="0"/>
              <a:t> 15 février 2013</a:t>
            </a:r>
            <a:endParaRPr lang="fr-CA" dirty="0"/>
          </a:p>
        </p:txBody>
      </p:sp>
      <p:sp>
        <p:nvSpPr>
          <p:cNvPr id="4" name="ZoneTexte 3"/>
          <p:cNvSpPr txBox="1"/>
          <p:nvPr/>
        </p:nvSpPr>
        <p:spPr>
          <a:xfrm>
            <a:off x="96634" y="671145"/>
            <a:ext cx="65915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800" dirty="0" smtClean="0"/>
              <a:t>crédit: ESA</a:t>
            </a:r>
            <a:endParaRPr lang="fr-CA" sz="800" dirty="0"/>
          </a:p>
        </p:txBody>
      </p:sp>
    </p:spTree>
    <p:extLst>
      <p:ext uri="{BB962C8B-B14F-4D97-AF65-F5344CB8AC3E}">
        <p14:creationId xmlns:p14="http://schemas.microsoft.com/office/powerpoint/2010/main" val="3327459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dirty="0" smtClean="0"/>
              <a:t>Comète de Halley</a:t>
            </a:r>
            <a:endParaRPr lang="fr-CA" dirty="0"/>
          </a:p>
        </p:txBody>
      </p:sp>
      <p:pic>
        <p:nvPicPr>
          <p:cNvPr id="15" name="Image 14" descr="050-00435-01high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9406" y="1600200"/>
            <a:ext cx="4841030" cy="4632664"/>
          </a:xfrm>
          <a:prstGeom prst="rect">
            <a:avLst/>
          </a:prstGeom>
          <a:ln>
            <a:solidFill>
              <a:schemeClr val="bg2">
                <a:lumMod val="50000"/>
                <a:lumOff val="50000"/>
              </a:schemeClr>
            </a:solidFill>
          </a:ln>
        </p:spPr>
      </p:pic>
      <p:sp>
        <p:nvSpPr>
          <p:cNvPr id="16" name="ZoneTexte 15"/>
          <p:cNvSpPr txBox="1"/>
          <p:nvPr/>
        </p:nvSpPr>
        <p:spPr>
          <a:xfrm>
            <a:off x="5770436" y="1963242"/>
            <a:ext cx="2457824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 smtClean="0"/>
              <a:t>Période : ~76 ans</a:t>
            </a:r>
          </a:p>
          <a:p>
            <a:endParaRPr lang="fr-CA" dirty="0"/>
          </a:p>
          <a:p>
            <a:r>
              <a:rPr lang="fr-CA" dirty="0" smtClean="0"/>
              <a:t>Taille : 8 x 7 x 16 km</a:t>
            </a:r>
          </a:p>
          <a:p>
            <a:endParaRPr lang="fr-CA" dirty="0"/>
          </a:p>
          <a:p>
            <a:r>
              <a:rPr lang="fr-CA" dirty="0" smtClean="0"/>
              <a:t>Périhélie : ~0,6 UA</a:t>
            </a:r>
          </a:p>
          <a:p>
            <a:endParaRPr lang="fr-CA" dirty="0"/>
          </a:p>
          <a:p>
            <a:r>
              <a:rPr lang="fr-CA" dirty="0" smtClean="0"/>
              <a:t>Dernier passage : 1986</a:t>
            </a:r>
          </a:p>
          <a:p>
            <a:endParaRPr lang="fr-CA" dirty="0"/>
          </a:p>
          <a:p>
            <a:r>
              <a:rPr lang="fr-CA" dirty="0" smtClean="0"/>
              <a:t>Prochain passage : 2061</a:t>
            </a:r>
            <a:endParaRPr lang="fr-CA" dirty="0"/>
          </a:p>
        </p:txBody>
      </p:sp>
      <p:sp>
        <p:nvSpPr>
          <p:cNvPr id="17" name="ZoneTexte 16"/>
          <p:cNvSpPr txBox="1"/>
          <p:nvPr/>
        </p:nvSpPr>
        <p:spPr>
          <a:xfrm rot="16200000">
            <a:off x="-27267" y="2341428"/>
            <a:ext cx="169790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800" dirty="0" smtClean="0"/>
              <a:t>crédit: </a:t>
            </a:r>
            <a:r>
              <a:rPr lang="fr-FR" sz="800" dirty="0"/>
              <a:t>A. </a:t>
            </a:r>
            <a:r>
              <a:rPr lang="fr-FR" sz="800" dirty="0" err="1"/>
              <a:t>Fujii</a:t>
            </a:r>
            <a:r>
              <a:rPr lang="fr-FR" sz="800" dirty="0"/>
              <a:t>/Ciel et Espace Photos</a:t>
            </a:r>
            <a:endParaRPr lang="fr-CA" sz="800" dirty="0"/>
          </a:p>
        </p:txBody>
      </p:sp>
    </p:spTree>
    <p:extLst>
      <p:ext uri="{BB962C8B-B14F-4D97-AF65-F5344CB8AC3E}">
        <p14:creationId xmlns:p14="http://schemas.microsoft.com/office/powerpoint/2010/main" val="3221902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Comète Hale-Bopp</a:t>
            </a:r>
            <a:endParaRPr lang="fr-CA" dirty="0"/>
          </a:p>
        </p:txBody>
      </p:sp>
      <p:pic>
        <p:nvPicPr>
          <p:cNvPr id="3" name="Image 2" descr="050-00270-02high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33049" y="1055235"/>
            <a:ext cx="4103155" cy="5521260"/>
          </a:xfrm>
          <a:prstGeom prst="rect">
            <a:avLst/>
          </a:prstGeom>
          <a:ln>
            <a:solidFill>
              <a:srgbClr val="7E78B7"/>
            </a:solidFill>
          </a:ln>
        </p:spPr>
      </p:pic>
      <p:sp>
        <p:nvSpPr>
          <p:cNvPr id="4" name="ZoneTexte 3"/>
          <p:cNvSpPr txBox="1"/>
          <p:nvPr/>
        </p:nvSpPr>
        <p:spPr>
          <a:xfrm>
            <a:off x="6112054" y="2167501"/>
            <a:ext cx="264154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 smtClean="0"/>
              <a:t>Période : ~2 500 ans</a:t>
            </a:r>
          </a:p>
          <a:p>
            <a:endParaRPr lang="fr-CA" dirty="0"/>
          </a:p>
          <a:p>
            <a:r>
              <a:rPr lang="fr-CA" dirty="0" smtClean="0"/>
              <a:t>Taille : ~60 km</a:t>
            </a:r>
          </a:p>
          <a:p>
            <a:endParaRPr lang="fr-CA" dirty="0"/>
          </a:p>
          <a:p>
            <a:r>
              <a:rPr lang="fr-CA" dirty="0" smtClean="0"/>
              <a:t>Périhélie : ~0,9 UA</a:t>
            </a:r>
          </a:p>
          <a:p>
            <a:endParaRPr lang="fr-CA" dirty="0"/>
          </a:p>
          <a:p>
            <a:r>
              <a:rPr lang="fr-CA" dirty="0" smtClean="0"/>
              <a:t>Dernier passage : 1997</a:t>
            </a:r>
          </a:p>
          <a:p>
            <a:endParaRPr lang="fr-CA" dirty="0"/>
          </a:p>
          <a:p>
            <a:r>
              <a:rPr lang="fr-CA" dirty="0" smtClean="0"/>
              <a:t>Prochain passage : ~4400</a:t>
            </a:r>
            <a:endParaRPr lang="fr-CA" dirty="0"/>
          </a:p>
        </p:txBody>
      </p:sp>
      <p:sp>
        <p:nvSpPr>
          <p:cNvPr id="5" name="ZoneTexte 4"/>
          <p:cNvSpPr txBox="1"/>
          <p:nvPr/>
        </p:nvSpPr>
        <p:spPr>
          <a:xfrm rot="16200000">
            <a:off x="-567329" y="2640167"/>
            <a:ext cx="196720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800" dirty="0" smtClean="0"/>
              <a:t>crédit: </a:t>
            </a:r>
            <a:r>
              <a:rPr lang="fr-FR" sz="800" dirty="0"/>
              <a:t>B&amp;S Fletcher/Ciel et Espace Photos</a:t>
            </a:r>
            <a:endParaRPr lang="fr-CA" sz="800" dirty="0"/>
          </a:p>
        </p:txBody>
      </p:sp>
    </p:spTree>
    <p:extLst>
      <p:ext uri="{BB962C8B-B14F-4D97-AF65-F5344CB8AC3E}">
        <p14:creationId xmlns:p14="http://schemas.microsoft.com/office/powerpoint/2010/main" val="1545197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Comète ISON</a:t>
            </a:r>
            <a:endParaRPr lang="fr-CA" dirty="0"/>
          </a:p>
        </p:txBody>
      </p:sp>
      <p:pic>
        <p:nvPicPr>
          <p:cNvPr id="3" name="Image 2" descr="Hubble's_Last_Look_at_Comet_ISON_Before_Perihelion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2437" y="1696842"/>
            <a:ext cx="4367515" cy="4353049"/>
          </a:xfrm>
          <a:prstGeom prst="rect">
            <a:avLst/>
          </a:prstGeom>
          <a:ln>
            <a:solidFill>
              <a:srgbClr val="7E78B7"/>
            </a:solidFill>
          </a:ln>
        </p:spPr>
      </p:pic>
      <p:sp>
        <p:nvSpPr>
          <p:cNvPr id="4" name="ZoneTexte 3"/>
          <p:cNvSpPr txBox="1"/>
          <p:nvPr/>
        </p:nvSpPr>
        <p:spPr>
          <a:xfrm>
            <a:off x="5609952" y="2001834"/>
            <a:ext cx="2576284" cy="2862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Période : </a:t>
            </a:r>
            <a:r>
              <a:rPr lang="fr-CA" dirty="0" smtClean="0"/>
              <a:t>∞</a:t>
            </a:r>
            <a:endParaRPr lang="fr-CA" dirty="0"/>
          </a:p>
          <a:p>
            <a:endParaRPr lang="fr-CA" dirty="0"/>
          </a:p>
          <a:p>
            <a:r>
              <a:rPr lang="fr-CA" dirty="0"/>
              <a:t>Taille </a:t>
            </a:r>
            <a:r>
              <a:rPr lang="fr-CA" dirty="0" smtClean="0"/>
              <a:t>: &lt; 1 km</a:t>
            </a:r>
            <a:endParaRPr lang="fr-CA" dirty="0"/>
          </a:p>
          <a:p>
            <a:endParaRPr lang="fr-CA" dirty="0"/>
          </a:p>
          <a:p>
            <a:r>
              <a:rPr lang="fr-CA" dirty="0"/>
              <a:t>Périhélie </a:t>
            </a:r>
            <a:r>
              <a:rPr lang="fr-CA" dirty="0" smtClean="0"/>
              <a:t>: ~0,01 UA</a:t>
            </a:r>
            <a:endParaRPr lang="fr-CA" dirty="0"/>
          </a:p>
          <a:p>
            <a:endParaRPr lang="fr-CA" dirty="0"/>
          </a:p>
          <a:p>
            <a:r>
              <a:rPr lang="fr-CA" dirty="0"/>
              <a:t>Dernier passage </a:t>
            </a:r>
            <a:r>
              <a:rPr lang="fr-CA" dirty="0" smtClean="0"/>
              <a:t>: 2013</a:t>
            </a:r>
            <a:endParaRPr lang="fr-CA" dirty="0"/>
          </a:p>
          <a:p>
            <a:endParaRPr lang="fr-CA" dirty="0"/>
          </a:p>
          <a:p>
            <a:r>
              <a:rPr lang="fr-CA" dirty="0"/>
              <a:t>Prochain passage </a:t>
            </a:r>
            <a:r>
              <a:rPr lang="fr-CA" dirty="0" smtClean="0"/>
              <a:t>: aucun</a:t>
            </a:r>
            <a:endParaRPr lang="fr-CA" dirty="0"/>
          </a:p>
          <a:p>
            <a:endParaRPr lang="fr-CA" dirty="0"/>
          </a:p>
        </p:txBody>
      </p:sp>
      <p:sp>
        <p:nvSpPr>
          <p:cNvPr id="6" name="ZoneTexte 5"/>
          <p:cNvSpPr txBox="1"/>
          <p:nvPr/>
        </p:nvSpPr>
        <p:spPr>
          <a:xfrm rot="16200000">
            <a:off x="673193" y="2060112"/>
            <a:ext cx="94198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800" dirty="0" smtClean="0"/>
              <a:t>crédit: NASA/ESA</a:t>
            </a:r>
            <a:endParaRPr lang="fr-CA" sz="800" dirty="0"/>
          </a:p>
        </p:txBody>
      </p:sp>
    </p:spTree>
    <p:extLst>
      <p:ext uri="{BB962C8B-B14F-4D97-AF65-F5344CB8AC3E}">
        <p14:creationId xmlns:p14="http://schemas.microsoft.com/office/powerpoint/2010/main" val="2960776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Les comètes dans l’HISTOIRE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97738"/>
            <a:ext cx="4038600" cy="5011482"/>
          </a:xfrm>
        </p:spPr>
        <p:txBody>
          <a:bodyPr>
            <a:normAutofit/>
          </a:bodyPr>
          <a:lstStyle/>
          <a:p>
            <a:r>
              <a:rPr lang="fr-CA" sz="2400" dirty="0" smtClean="0">
                <a:solidFill>
                  <a:srgbClr val="FFFF00"/>
                </a:solidFill>
              </a:rPr>
              <a:t>Antiquité grecque</a:t>
            </a:r>
          </a:p>
          <a:p>
            <a:pPr lvl="1"/>
            <a:r>
              <a:rPr lang="fr-CA" sz="2000" dirty="0" smtClean="0">
                <a:solidFill>
                  <a:srgbClr val="FF6600"/>
                </a:solidFill>
              </a:rPr>
              <a:t>Aristote</a:t>
            </a:r>
            <a:r>
              <a:rPr lang="fr-CA" sz="2000" dirty="0" smtClean="0"/>
              <a:t> classe les comètes dans le monde sublunaire, imparfait et imprévisible (≠ monde céleste)</a:t>
            </a:r>
          </a:p>
          <a:p>
            <a:pPr lvl="1"/>
            <a:endParaRPr lang="fr-CA" sz="2000" dirty="0" smtClean="0"/>
          </a:p>
          <a:p>
            <a:pPr lvl="1"/>
            <a:r>
              <a:rPr lang="fr-CA" sz="2000" dirty="0" smtClean="0">
                <a:solidFill>
                  <a:srgbClr val="FF6600"/>
                </a:solidFill>
              </a:rPr>
              <a:t>Les pythagoriciens </a:t>
            </a:r>
            <a:r>
              <a:rPr lang="fr-CA" sz="2000" dirty="0" smtClean="0"/>
              <a:t>y voient des planètes rarement observables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5669214" y="6126163"/>
            <a:ext cx="19898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600" dirty="0" smtClean="0"/>
              <a:t>Monde selon Aristote</a:t>
            </a:r>
            <a:endParaRPr lang="fr-CA" sz="1600" dirty="0"/>
          </a:p>
        </p:txBody>
      </p:sp>
      <p:sp>
        <p:nvSpPr>
          <p:cNvPr id="7" name="ZoneTexte 6"/>
          <p:cNvSpPr txBox="1"/>
          <p:nvPr/>
        </p:nvSpPr>
        <p:spPr>
          <a:xfrm rot="5400000">
            <a:off x="8125108" y="2161892"/>
            <a:ext cx="133882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800" dirty="0" smtClean="0"/>
              <a:t>crédit : Clément Plantureux</a:t>
            </a:r>
            <a:endParaRPr lang="fr-CA" sz="800" dirty="0"/>
          </a:p>
        </p:txBody>
      </p:sp>
      <p:pic>
        <p:nvPicPr>
          <p:cNvPr id="8" name="Espace réservé du contenu 7" descr="Sublunaire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4" r="5384"/>
          <a:stretch>
            <a:fillRect/>
          </a:stretch>
        </p:blipFill>
        <p:spPr>
          <a:ln>
            <a:solidFill>
              <a:schemeClr val="bg2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20032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Comète McNaught</a:t>
            </a:r>
            <a:endParaRPr lang="fr-CA" dirty="0"/>
          </a:p>
        </p:txBody>
      </p:sp>
      <p:sp>
        <p:nvSpPr>
          <p:cNvPr id="4" name="ZoneTexte 3"/>
          <p:cNvSpPr txBox="1"/>
          <p:nvPr/>
        </p:nvSpPr>
        <p:spPr>
          <a:xfrm>
            <a:off x="6060337" y="2346976"/>
            <a:ext cx="2557574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Période : </a:t>
            </a:r>
            <a:r>
              <a:rPr lang="fr-CA" dirty="0" smtClean="0"/>
              <a:t>~100 000 ans</a:t>
            </a:r>
            <a:endParaRPr lang="fr-CA" dirty="0"/>
          </a:p>
          <a:p>
            <a:endParaRPr lang="fr-CA" dirty="0"/>
          </a:p>
          <a:p>
            <a:r>
              <a:rPr lang="fr-CA" dirty="0"/>
              <a:t>Taille : </a:t>
            </a:r>
            <a:r>
              <a:rPr lang="fr-CA" dirty="0" smtClean="0"/>
              <a:t>une dizaine de km</a:t>
            </a:r>
            <a:endParaRPr lang="fr-CA" dirty="0"/>
          </a:p>
          <a:p>
            <a:endParaRPr lang="fr-CA" dirty="0"/>
          </a:p>
          <a:p>
            <a:r>
              <a:rPr lang="fr-CA" dirty="0"/>
              <a:t>Périhélie : ~</a:t>
            </a:r>
            <a:r>
              <a:rPr lang="fr-CA" dirty="0" smtClean="0"/>
              <a:t>0,2 </a:t>
            </a:r>
            <a:r>
              <a:rPr lang="fr-CA" dirty="0"/>
              <a:t>UA</a:t>
            </a:r>
          </a:p>
          <a:p>
            <a:endParaRPr lang="fr-CA" dirty="0"/>
          </a:p>
          <a:p>
            <a:r>
              <a:rPr lang="fr-CA" dirty="0"/>
              <a:t>Dernier passage : </a:t>
            </a:r>
            <a:r>
              <a:rPr lang="fr-CA" dirty="0" smtClean="0"/>
              <a:t>2007</a:t>
            </a:r>
            <a:endParaRPr lang="fr-CA" dirty="0"/>
          </a:p>
          <a:p>
            <a:endParaRPr lang="fr-CA" dirty="0"/>
          </a:p>
          <a:p>
            <a:r>
              <a:rPr lang="fr-CA" dirty="0"/>
              <a:t>Prochain passage : </a:t>
            </a:r>
            <a:r>
              <a:rPr lang="fr-CA" dirty="0" smtClean="0"/>
              <a:t>?</a:t>
            </a:r>
            <a:endParaRPr lang="fr-CA" dirty="0"/>
          </a:p>
        </p:txBody>
      </p:sp>
      <p:pic>
        <p:nvPicPr>
          <p:cNvPr id="5" name="Image 4" descr="McNaught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810" y="2111012"/>
            <a:ext cx="5391527" cy="3590757"/>
          </a:xfrm>
          <a:prstGeom prst="rect">
            <a:avLst/>
          </a:prstGeom>
          <a:ln>
            <a:solidFill>
              <a:srgbClr val="7E78B7"/>
            </a:solidFill>
          </a:ln>
        </p:spPr>
      </p:pic>
      <p:sp>
        <p:nvSpPr>
          <p:cNvPr id="6" name="ZoneTexte 5"/>
          <p:cNvSpPr txBox="1"/>
          <p:nvPr/>
        </p:nvSpPr>
        <p:spPr>
          <a:xfrm rot="16200000">
            <a:off x="235344" y="2332866"/>
            <a:ext cx="65915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800" dirty="0" smtClean="0"/>
              <a:t>crédit: ESA</a:t>
            </a:r>
            <a:endParaRPr lang="fr-CA" sz="800" dirty="0"/>
          </a:p>
        </p:txBody>
      </p:sp>
    </p:spTree>
    <p:extLst>
      <p:ext uri="{BB962C8B-B14F-4D97-AF65-F5344CB8AC3E}">
        <p14:creationId xmlns:p14="http://schemas.microsoft.com/office/powerpoint/2010/main" val="396202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lose-up_of_comet_on_30_April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641" y="469396"/>
            <a:ext cx="8812919" cy="5467072"/>
          </a:xfrm>
          <a:prstGeom prst="rect">
            <a:avLst/>
          </a:prstGeom>
          <a:ln>
            <a:solidFill>
              <a:srgbClr val="7E78B7"/>
            </a:solidFill>
          </a:ln>
        </p:spPr>
      </p:pic>
      <p:sp>
        <p:nvSpPr>
          <p:cNvPr id="4" name="ZoneTexte 3"/>
          <p:cNvSpPr txBox="1"/>
          <p:nvPr/>
        </p:nvSpPr>
        <p:spPr>
          <a:xfrm>
            <a:off x="220641" y="5936468"/>
            <a:ext cx="39684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800" dirty="0" smtClean="0"/>
              <a:t>crédit: </a:t>
            </a:r>
            <a:r>
              <a:rPr lang="da-DK" sz="800" dirty="0"/>
              <a:t>ESA/Rosetta/MPS for OSIRIS Team MPS/UPD/LAM/IAA/SSO/INTA/UPM/DASP/IDA</a:t>
            </a:r>
            <a:endParaRPr lang="fr-CA" sz="800" dirty="0"/>
          </a:p>
        </p:txBody>
      </p:sp>
    </p:spTree>
    <p:extLst>
      <p:ext uri="{BB962C8B-B14F-4D97-AF65-F5344CB8AC3E}">
        <p14:creationId xmlns:p14="http://schemas.microsoft.com/office/powerpoint/2010/main" val="1878387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Ros_67PCG_2728June14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5357" y="176126"/>
            <a:ext cx="6502400" cy="65024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86536" y="6463082"/>
            <a:ext cx="39684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800" dirty="0" smtClean="0"/>
              <a:t>crédit: </a:t>
            </a:r>
            <a:r>
              <a:rPr lang="da-DK" sz="800" dirty="0"/>
              <a:t>ESA/Rosetta/MPS for OSIRIS Team MPS/UPD/LAM/IAA/SSO/INTA/UPM/DASP/IDA</a:t>
            </a:r>
            <a:endParaRPr lang="fr-CA" sz="800" dirty="0"/>
          </a:p>
        </p:txBody>
      </p:sp>
    </p:spTree>
    <p:extLst>
      <p:ext uri="{BB962C8B-B14F-4D97-AF65-F5344CB8AC3E}">
        <p14:creationId xmlns:p14="http://schemas.microsoft.com/office/powerpoint/2010/main" val="1119833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Rotating_view_of_comet_on_14_July_2014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775" y="0"/>
            <a:ext cx="6858000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 rot="16200000">
            <a:off x="-1876505" y="4766051"/>
            <a:ext cx="39684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800" dirty="0" smtClean="0"/>
              <a:t>crédit: </a:t>
            </a:r>
            <a:r>
              <a:rPr lang="da-DK" sz="800" dirty="0"/>
              <a:t>ESA/Rosetta/MPS for OSIRIS Team MPS/UPD/LAM/IAA/SSO/INTA/UPM/DASP/IDA</a:t>
            </a:r>
            <a:endParaRPr lang="fr-CA" sz="800" dirty="0"/>
          </a:p>
        </p:txBody>
      </p:sp>
    </p:spTree>
    <p:extLst>
      <p:ext uri="{BB962C8B-B14F-4D97-AF65-F5344CB8AC3E}">
        <p14:creationId xmlns:p14="http://schemas.microsoft.com/office/powerpoint/2010/main" val="1329437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rosetta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0" y="6642556"/>
            <a:ext cx="107693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800" dirty="0" smtClean="0"/>
              <a:t>crédit: </a:t>
            </a:r>
            <a:r>
              <a:rPr lang="fi-FI" sz="800" dirty="0" err="1"/>
              <a:t>Medialab/ESA</a:t>
            </a:r>
            <a:endParaRPr lang="fr-CA" sz="800" dirty="0"/>
          </a:p>
        </p:txBody>
      </p:sp>
    </p:spTree>
    <p:extLst>
      <p:ext uri="{BB962C8B-B14F-4D97-AF65-F5344CB8AC3E}">
        <p14:creationId xmlns:p14="http://schemas.microsoft.com/office/powerpoint/2010/main" val="2325282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ROSETTA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199" y="1600200"/>
            <a:ext cx="4552637" cy="4123066"/>
          </a:xfrm>
        </p:spPr>
        <p:txBody>
          <a:bodyPr>
            <a:normAutofit fontScale="92500" lnSpcReduction="10000"/>
          </a:bodyPr>
          <a:lstStyle/>
          <a:p>
            <a:r>
              <a:rPr lang="fr-CA" sz="2000" dirty="0" smtClean="0"/>
              <a:t>Mission de </a:t>
            </a:r>
            <a:r>
              <a:rPr lang="fr-CA" sz="2000" dirty="0" smtClean="0">
                <a:solidFill>
                  <a:srgbClr val="FFFF00"/>
                </a:solidFill>
              </a:rPr>
              <a:t>l’Agence Spatiale Européenne</a:t>
            </a:r>
          </a:p>
          <a:p>
            <a:r>
              <a:rPr lang="fr-CA" sz="2000" dirty="0" smtClean="0"/>
              <a:t>Lancée le 2 mars 2004 depuis le </a:t>
            </a:r>
            <a:r>
              <a:rPr lang="fr-CA" sz="2000" dirty="0" smtClean="0">
                <a:solidFill>
                  <a:srgbClr val="FFFF00"/>
                </a:solidFill>
              </a:rPr>
              <a:t>centre spatial guyanais</a:t>
            </a:r>
            <a:r>
              <a:rPr lang="fr-CA" sz="2000" dirty="0" smtClean="0"/>
              <a:t>, port spatial de l’Europe</a:t>
            </a:r>
          </a:p>
          <a:p>
            <a:r>
              <a:rPr lang="fr-CA" sz="2000" dirty="0" smtClean="0"/>
              <a:t>Lanceur Ariane 5G+</a:t>
            </a:r>
          </a:p>
          <a:p>
            <a:r>
              <a:rPr lang="fr-CA" sz="2000" dirty="0" smtClean="0"/>
              <a:t>Orbiteur + Atterrisseur (Philæ)</a:t>
            </a:r>
          </a:p>
          <a:p>
            <a:r>
              <a:rPr lang="fr-CA" sz="2000" dirty="0" smtClean="0"/>
              <a:t>Masse : 3000 kg</a:t>
            </a:r>
          </a:p>
          <a:p>
            <a:r>
              <a:rPr lang="fr-CA" sz="2000" dirty="0" smtClean="0"/>
              <a:t>Mission : Étudier la comète </a:t>
            </a:r>
            <a:r>
              <a:rPr lang="fr-CA" sz="2000" dirty="0" smtClean="0">
                <a:solidFill>
                  <a:srgbClr val="FFFF00"/>
                </a:solidFill>
              </a:rPr>
              <a:t>Churyumov-Gerasimenko</a:t>
            </a:r>
            <a:endParaRPr lang="fr-CA" sz="2000" dirty="0">
              <a:solidFill>
                <a:srgbClr val="FFFF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400450" y="5588608"/>
            <a:ext cx="27964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/>
              <a:t>Airbus Defence and </a:t>
            </a:r>
            <a:r>
              <a:rPr lang="fr-FR" sz="1400" dirty="0" smtClean="0"/>
              <a:t>Space</a:t>
            </a:r>
            <a:endParaRPr lang="fr-FR" sz="1400" dirty="0"/>
          </a:p>
          <a:p>
            <a:pPr algn="ctr"/>
            <a:r>
              <a:rPr lang="fr-FR" sz="1400" dirty="0" smtClean="0"/>
              <a:t>maitre </a:t>
            </a:r>
            <a:r>
              <a:rPr lang="fr-FR" sz="1400" dirty="0"/>
              <a:t>d’œuvre de la sonde Rosetta</a:t>
            </a:r>
            <a:endParaRPr lang="fr-CA" sz="1400" dirty="0"/>
          </a:p>
        </p:txBody>
      </p:sp>
      <p:sp>
        <p:nvSpPr>
          <p:cNvPr id="9" name="ZoneTexte 8"/>
          <p:cNvSpPr txBox="1"/>
          <p:nvPr/>
        </p:nvSpPr>
        <p:spPr>
          <a:xfrm rot="5400000">
            <a:off x="7562518" y="2234578"/>
            <a:ext cx="14842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800" dirty="0" smtClean="0"/>
              <a:t>crédit: Airbus Defence &amp; Space</a:t>
            </a:r>
            <a:endParaRPr lang="fr-CA" sz="800" dirty="0"/>
          </a:p>
        </p:txBody>
      </p:sp>
      <p:pic>
        <p:nvPicPr>
          <p:cNvPr id="4" name="Image 3" descr="Rosetta_integration_germany_3_astrium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106" y="1600200"/>
            <a:ext cx="2879132" cy="3988408"/>
          </a:xfrm>
          <a:prstGeom prst="rect">
            <a:avLst/>
          </a:prstGeom>
          <a:ln>
            <a:solidFill>
              <a:schemeClr val="bg2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29528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L’orbiteur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517378" cy="4525963"/>
          </a:xfrm>
        </p:spPr>
        <p:txBody>
          <a:bodyPr>
            <a:normAutofit/>
          </a:bodyPr>
          <a:lstStyle/>
          <a:p>
            <a:r>
              <a:rPr lang="fr-CA" sz="2000" dirty="0" smtClean="0"/>
              <a:t>Masse : 3 050 kg (carburant : 1 750 kg)</a:t>
            </a:r>
          </a:p>
          <a:p>
            <a:r>
              <a:rPr lang="fr-CA" sz="2000" dirty="0" smtClean="0"/>
              <a:t>Envergure : 32 m</a:t>
            </a:r>
          </a:p>
          <a:p>
            <a:r>
              <a:rPr lang="fr-CA" sz="2000" dirty="0" smtClean="0"/>
              <a:t>Possède </a:t>
            </a:r>
            <a:r>
              <a:rPr lang="fr-CA" sz="2000" dirty="0" smtClean="0">
                <a:solidFill>
                  <a:srgbClr val="FFFF00"/>
                </a:solidFill>
              </a:rPr>
              <a:t>les plus grands panneaux solaires</a:t>
            </a:r>
            <a:r>
              <a:rPr lang="fr-CA" sz="2000" dirty="0" smtClean="0"/>
              <a:t> pour une mission spatiale (65 m</a:t>
            </a:r>
            <a:r>
              <a:rPr lang="fr-CA" sz="2000" baseline="30000" dirty="0" smtClean="0"/>
              <a:t>2</a:t>
            </a:r>
            <a:r>
              <a:rPr lang="fr-CA" sz="2000" dirty="0" smtClean="0"/>
              <a:t>)</a:t>
            </a:r>
          </a:p>
          <a:p>
            <a:r>
              <a:rPr lang="fr-CA" sz="2000" dirty="0" smtClean="0"/>
              <a:t>11 instruments scientifiques</a:t>
            </a:r>
          </a:p>
        </p:txBody>
      </p:sp>
      <p:pic>
        <p:nvPicPr>
          <p:cNvPr id="6" name="Image 5" descr="02MISSION_presentation_rosetta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672012" y="2189268"/>
            <a:ext cx="4232820" cy="3054685"/>
          </a:xfrm>
          <a:prstGeom prst="rect">
            <a:avLst/>
          </a:prstGeom>
          <a:ln>
            <a:solidFill>
              <a:schemeClr val="bg2">
                <a:lumMod val="50000"/>
                <a:lumOff val="50000"/>
              </a:schemeClr>
            </a:solidFill>
          </a:ln>
        </p:spPr>
      </p:pic>
      <p:sp>
        <p:nvSpPr>
          <p:cNvPr id="7" name="ZoneTexte 6"/>
          <p:cNvSpPr txBox="1"/>
          <p:nvPr/>
        </p:nvSpPr>
        <p:spPr>
          <a:xfrm>
            <a:off x="6367167" y="5828572"/>
            <a:ext cx="8394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600" dirty="0" smtClean="0"/>
              <a:t>Rosetta</a:t>
            </a:r>
            <a:endParaRPr lang="fr-CA" sz="1600" dirty="0"/>
          </a:p>
        </p:txBody>
      </p:sp>
      <p:sp>
        <p:nvSpPr>
          <p:cNvPr id="8" name="ZoneTexte 7"/>
          <p:cNvSpPr txBox="1"/>
          <p:nvPr/>
        </p:nvSpPr>
        <p:spPr>
          <a:xfrm rot="5400000">
            <a:off x="7885018" y="2030947"/>
            <a:ext cx="107693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800" dirty="0"/>
              <a:t>crédit: </a:t>
            </a:r>
            <a:r>
              <a:rPr lang="fi-FI" sz="800" dirty="0" err="1"/>
              <a:t>Medialab/ESA</a:t>
            </a:r>
            <a:endParaRPr lang="fr-CA" sz="800" dirty="0"/>
          </a:p>
        </p:txBody>
      </p:sp>
    </p:spTree>
    <p:extLst>
      <p:ext uri="{BB962C8B-B14F-4D97-AF65-F5344CB8AC3E}">
        <p14:creationId xmlns:p14="http://schemas.microsoft.com/office/powerpoint/2010/main" val="898457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L’atterrisseur - Philæ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fr-CA" sz="2000" dirty="0" smtClean="0"/>
              <a:t>Développé conjointement par le </a:t>
            </a:r>
            <a:r>
              <a:rPr lang="fr-CA" sz="2000" dirty="0" smtClean="0">
                <a:solidFill>
                  <a:srgbClr val="FFFF00"/>
                </a:solidFill>
              </a:rPr>
              <a:t>CNES et le DLR </a:t>
            </a:r>
            <a:r>
              <a:rPr lang="fr-CA" sz="2000" dirty="0" smtClean="0"/>
              <a:t>(agence spatiale allemande)</a:t>
            </a:r>
          </a:p>
          <a:p>
            <a:r>
              <a:rPr lang="fr-CA" sz="2000" dirty="0" smtClean="0"/>
              <a:t>Masse : 98 kg</a:t>
            </a:r>
            <a:endParaRPr lang="fr-CA" sz="2000" dirty="0"/>
          </a:p>
          <a:p>
            <a:r>
              <a:rPr lang="fr-CA" sz="2000" dirty="0" smtClean="0"/>
              <a:t>10 instruments scientifiques :</a:t>
            </a:r>
          </a:p>
          <a:p>
            <a:pPr lvl="1"/>
            <a:r>
              <a:rPr lang="fr-CA" sz="1600" dirty="0" smtClean="0"/>
              <a:t>Étudier la structure du noyau</a:t>
            </a:r>
          </a:p>
          <a:p>
            <a:pPr lvl="1"/>
            <a:r>
              <a:rPr lang="fr-CA" sz="1600" dirty="0" smtClean="0"/>
              <a:t>Analyser la composition du sol</a:t>
            </a:r>
          </a:p>
          <a:p>
            <a:pPr lvl="1"/>
            <a:r>
              <a:rPr lang="fr-CA" sz="1600" dirty="0" smtClean="0"/>
              <a:t>Étudier les propriétés physiques du noyau</a:t>
            </a:r>
          </a:p>
          <a:p>
            <a:r>
              <a:rPr lang="fr-CA" sz="2000" dirty="0" smtClean="0">
                <a:solidFill>
                  <a:srgbClr val="FFFF00"/>
                </a:solidFill>
              </a:rPr>
              <a:t>Premier </a:t>
            </a:r>
            <a:r>
              <a:rPr lang="fr-CA" sz="2000" i="1" dirty="0" smtClean="0">
                <a:solidFill>
                  <a:srgbClr val="FFFF00"/>
                </a:solidFill>
              </a:rPr>
              <a:t>lander</a:t>
            </a:r>
            <a:r>
              <a:rPr lang="fr-CA" sz="2000" dirty="0" smtClean="0">
                <a:solidFill>
                  <a:srgbClr val="FFFF00"/>
                </a:solidFill>
              </a:rPr>
              <a:t> sur une comète</a:t>
            </a:r>
          </a:p>
        </p:txBody>
      </p:sp>
      <p:pic>
        <p:nvPicPr>
          <p:cNvPr id="5" name="Image 4" descr="16PHILAE_presentation_philae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5800" y="2281528"/>
            <a:ext cx="3870540" cy="2902905"/>
          </a:xfrm>
          <a:prstGeom prst="rect">
            <a:avLst/>
          </a:prstGeom>
          <a:ln>
            <a:solidFill>
              <a:schemeClr val="bg2">
                <a:lumMod val="50000"/>
                <a:lumOff val="50000"/>
              </a:schemeClr>
            </a:solidFill>
          </a:ln>
        </p:spPr>
      </p:pic>
      <p:sp>
        <p:nvSpPr>
          <p:cNvPr id="6" name="ZoneTexte 5"/>
          <p:cNvSpPr txBox="1"/>
          <p:nvPr/>
        </p:nvSpPr>
        <p:spPr>
          <a:xfrm>
            <a:off x="4411134" y="5184433"/>
            <a:ext cx="40492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600" dirty="0" smtClean="0"/>
              <a:t>Philæ sur la comète Churyumov-Gerasimenko</a:t>
            </a:r>
            <a:endParaRPr lang="fr-CA" sz="1600" dirty="0"/>
          </a:p>
        </p:txBody>
      </p:sp>
      <p:sp>
        <p:nvSpPr>
          <p:cNvPr id="7" name="ZoneTexte 6"/>
          <p:cNvSpPr txBox="1"/>
          <p:nvPr/>
        </p:nvSpPr>
        <p:spPr>
          <a:xfrm rot="5400000">
            <a:off x="7919615" y="2712275"/>
            <a:ext cx="107693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800" dirty="0"/>
              <a:t>crédit: </a:t>
            </a:r>
            <a:r>
              <a:rPr lang="fi-FI" sz="800" dirty="0" err="1"/>
              <a:t>Medialab/ESA</a:t>
            </a:r>
            <a:endParaRPr lang="fr-CA" sz="800" dirty="0"/>
          </a:p>
        </p:txBody>
      </p:sp>
    </p:spTree>
    <p:extLst>
      <p:ext uri="{BB962C8B-B14F-4D97-AF65-F5344CB8AC3E}">
        <p14:creationId xmlns:p14="http://schemas.microsoft.com/office/powerpoint/2010/main" val="2510504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10511427_1507527909462958_8660878295429828317_o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700" y="0"/>
            <a:ext cx="85745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319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Les objectifs de Rosetta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455196" cy="4525963"/>
          </a:xfrm>
        </p:spPr>
        <p:txBody>
          <a:bodyPr>
            <a:noAutofit/>
          </a:bodyPr>
          <a:lstStyle/>
          <a:p>
            <a:r>
              <a:rPr lang="fr-CA" sz="2000" dirty="0">
                <a:solidFill>
                  <a:srgbClr val="FFFFFF"/>
                </a:solidFill>
              </a:rPr>
              <a:t>Comprendre l’activité des </a:t>
            </a:r>
            <a:r>
              <a:rPr lang="fr-CA" sz="2000" dirty="0" smtClean="0">
                <a:solidFill>
                  <a:srgbClr val="FFFFFF"/>
                </a:solidFill>
              </a:rPr>
              <a:t>comètes</a:t>
            </a:r>
            <a:endParaRPr lang="fr-CA" sz="2000" dirty="0" smtClean="0"/>
          </a:p>
          <a:p>
            <a:r>
              <a:rPr lang="fr-CA" sz="2000" dirty="0" smtClean="0"/>
              <a:t>Obtenir des informations sur la formation du Système solaire :</a:t>
            </a:r>
          </a:p>
          <a:p>
            <a:pPr lvl="1"/>
            <a:r>
              <a:rPr lang="fr-CA" sz="1600" dirty="0" smtClean="0"/>
              <a:t>Les comètes ont peu évolué depuis la formation du Système solaire, environ </a:t>
            </a:r>
            <a:r>
              <a:rPr lang="fr-CA" sz="1600" dirty="0" smtClean="0">
                <a:solidFill>
                  <a:srgbClr val="FFFF00"/>
                </a:solidFill>
              </a:rPr>
              <a:t>4,5 milliards d’années</a:t>
            </a:r>
          </a:p>
          <a:p>
            <a:pPr lvl="1"/>
            <a:r>
              <a:rPr lang="fr-CA" sz="1600" dirty="0" smtClean="0"/>
              <a:t>Les comètes pourraient contenir les éléments nécessaires à </a:t>
            </a:r>
            <a:r>
              <a:rPr lang="fr-CA" sz="1600" dirty="0" smtClean="0">
                <a:solidFill>
                  <a:srgbClr val="FFFF00"/>
                </a:solidFill>
              </a:rPr>
              <a:t>l’apparition de la vie sur Terre</a:t>
            </a:r>
          </a:p>
          <a:p>
            <a:pPr lvl="1"/>
            <a:r>
              <a:rPr lang="fr-CA" sz="1600" dirty="0" smtClean="0"/>
              <a:t>Les comètes pourraient être à l’origine des </a:t>
            </a:r>
            <a:r>
              <a:rPr lang="fr-CA" sz="1600" dirty="0" smtClean="0">
                <a:solidFill>
                  <a:srgbClr val="FFFF00"/>
                </a:solidFill>
              </a:rPr>
              <a:t>océans terrestres</a:t>
            </a:r>
          </a:p>
        </p:txBody>
      </p:sp>
      <p:pic>
        <p:nvPicPr>
          <p:cNvPr id="5" name="Image 4" descr="29_COMETE_Decouverte-atttendue_Comete-Lovejoy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2396" y="1462758"/>
            <a:ext cx="3593852" cy="4538868"/>
          </a:xfrm>
          <a:prstGeom prst="rect">
            <a:avLst/>
          </a:prstGeom>
          <a:ln>
            <a:solidFill>
              <a:srgbClr val="7E78B7"/>
            </a:solidFill>
          </a:ln>
        </p:spPr>
      </p:pic>
      <p:sp>
        <p:nvSpPr>
          <p:cNvPr id="6" name="ZoneTexte 5"/>
          <p:cNvSpPr txBox="1"/>
          <p:nvPr/>
        </p:nvSpPr>
        <p:spPr>
          <a:xfrm rot="5400000">
            <a:off x="7403115" y="2530999"/>
            <a:ext cx="235192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800" dirty="0" smtClean="0"/>
              <a:t>crédit: </a:t>
            </a:r>
            <a:r>
              <a:rPr lang="pl-PL" sz="800" b="1" dirty="0"/>
              <a:t>Michael </a:t>
            </a:r>
            <a:r>
              <a:rPr lang="pl-PL" sz="800" b="1" dirty="0" err="1" smtClean="0"/>
              <a:t>Carlowicz</a:t>
            </a:r>
            <a:r>
              <a:rPr lang="pl-PL" sz="800" b="1" dirty="0"/>
              <a:t>/</a:t>
            </a:r>
            <a:r>
              <a:rPr lang="pl-PL" sz="800" b="1" dirty="0" smtClean="0"/>
              <a:t>NASA </a:t>
            </a:r>
            <a:r>
              <a:rPr lang="pl-PL" sz="800" b="1" dirty="0"/>
              <a:t>Earth </a:t>
            </a:r>
            <a:r>
              <a:rPr lang="pl-PL" sz="800" b="1" dirty="0" err="1" smtClean="0"/>
              <a:t>Observator</a:t>
            </a:r>
            <a:endParaRPr lang="fr-CA" sz="800" dirty="0"/>
          </a:p>
        </p:txBody>
      </p:sp>
      <p:sp>
        <p:nvSpPr>
          <p:cNvPr id="7" name="ZoneTexte 6"/>
          <p:cNvSpPr txBox="1"/>
          <p:nvPr/>
        </p:nvSpPr>
        <p:spPr>
          <a:xfrm>
            <a:off x="5145484" y="5982278"/>
            <a:ext cx="31426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600" dirty="0" smtClean="0"/>
              <a:t>La comète Lovejoy vue depuis l’ISS</a:t>
            </a:r>
            <a:endParaRPr lang="fr-CA" sz="1600" dirty="0"/>
          </a:p>
        </p:txBody>
      </p:sp>
    </p:spTree>
    <p:extLst>
      <p:ext uri="{BB962C8B-B14F-4D97-AF65-F5344CB8AC3E}">
        <p14:creationId xmlns:p14="http://schemas.microsoft.com/office/powerpoint/2010/main" val="3420091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Les comètes dans l’HISTOIRE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fr-CA" sz="2400" dirty="0" smtClean="0">
                <a:solidFill>
                  <a:srgbClr val="FFFF00"/>
                </a:solidFill>
              </a:rPr>
              <a:t>Moyen Âge</a:t>
            </a:r>
          </a:p>
          <a:p>
            <a:pPr lvl="1"/>
            <a:r>
              <a:rPr lang="fr-CA" sz="2000" dirty="0" smtClean="0"/>
              <a:t>Les astrologues associent les comètes à des morts illustres : celle de 451 pour Attila, 632 pour Mahomet, 1223 pour Philippe-Auguste...</a:t>
            </a:r>
          </a:p>
          <a:p>
            <a:pPr lvl="1"/>
            <a:r>
              <a:rPr lang="fr-CA" sz="2000" dirty="0" smtClean="0"/>
              <a:t>ou à des naissances!</a:t>
            </a:r>
          </a:p>
        </p:txBody>
      </p:sp>
      <p:pic>
        <p:nvPicPr>
          <p:cNvPr id="8" name="Image 7" descr="tumblr_mwubi4X70i1t1zfqyo1_128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785" y="1600200"/>
            <a:ext cx="3935073" cy="4066242"/>
          </a:xfrm>
          <a:prstGeom prst="rect">
            <a:avLst/>
          </a:prstGeom>
          <a:ln>
            <a:solidFill>
              <a:schemeClr val="bg2">
                <a:lumMod val="50000"/>
                <a:lumOff val="50000"/>
              </a:schemeClr>
            </a:solidFill>
          </a:ln>
        </p:spPr>
      </p:pic>
      <p:sp>
        <p:nvSpPr>
          <p:cNvPr id="9" name="ZoneTexte 8"/>
          <p:cNvSpPr txBox="1"/>
          <p:nvPr/>
        </p:nvSpPr>
        <p:spPr>
          <a:xfrm>
            <a:off x="4784718" y="5666442"/>
            <a:ext cx="38523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A" sz="1600" dirty="0" smtClean="0"/>
              <a:t>L’étoile de Bethléem</a:t>
            </a:r>
          </a:p>
          <a:p>
            <a:pPr algn="ctr"/>
            <a:r>
              <a:rPr lang="fr-CA" sz="1600" dirty="0" smtClean="0"/>
              <a:t>représentée sous la forme d’une comète</a:t>
            </a:r>
          </a:p>
          <a:p>
            <a:pPr algn="ctr"/>
            <a:r>
              <a:rPr lang="fr-CA" sz="1600" dirty="0" smtClean="0"/>
              <a:t>- Giotto, </a:t>
            </a:r>
            <a:r>
              <a:rPr lang="fr-CA" sz="1600" i="1" dirty="0" smtClean="0"/>
              <a:t>L’adoration des Rois Mages</a:t>
            </a:r>
            <a:r>
              <a:rPr lang="fr-CA" sz="1600" dirty="0" smtClean="0"/>
              <a:t>, ~1306 -</a:t>
            </a:r>
            <a:endParaRPr lang="fr-CA" sz="1600" dirty="0"/>
          </a:p>
        </p:txBody>
      </p:sp>
    </p:spTree>
    <p:extLst>
      <p:ext uri="{BB962C8B-B14F-4D97-AF65-F5344CB8AC3E}">
        <p14:creationId xmlns:p14="http://schemas.microsoft.com/office/powerpoint/2010/main" val="3580538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Rosetta depuis 2004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775294"/>
            <a:ext cx="4038600" cy="2252133"/>
          </a:xfrm>
        </p:spPr>
        <p:txBody>
          <a:bodyPr>
            <a:normAutofit/>
          </a:bodyPr>
          <a:lstStyle/>
          <a:p>
            <a:r>
              <a:rPr lang="fr-CA" sz="2000" dirty="0" smtClean="0"/>
              <a:t>Lancement parfait le 2 mars 2004</a:t>
            </a:r>
          </a:p>
          <a:p>
            <a:r>
              <a:rPr lang="fr-CA" sz="2000" dirty="0" smtClean="0"/>
              <a:t>Lanceur Ariane 5G+</a:t>
            </a:r>
          </a:p>
          <a:p>
            <a:r>
              <a:rPr lang="fr-CA" sz="2000" dirty="0" smtClean="0"/>
              <a:t>Vol V158</a:t>
            </a:r>
            <a:endParaRPr lang="fr-CA" sz="2000" dirty="0"/>
          </a:p>
        </p:txBody>
      </p:sp>
      <p:graphicFrame>
        <p:nvGraphicFramePr>
          <p:cNvPr id="5" name="Espace réservé du contenu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979103242"/>
              </p:ext>
            </p:extLst>
          </p:nvPr>
        </p:nvGraphicFramePr>
        <p:xfrm>
          <a:off x="457198" y="4117738"/>
          <a:ext cx="421358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6358"/>
                <a:gridCol w="973666"/>
                <a:gridCol w="1213556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fr-CA" dirty="0"/>
                    </a:p>
                  </a:txBody>
                  <a:tcP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Visée</a:t>
                      </a:r>
                      <a:endParaRPr lang="fr-CA" dirty="0"/>
                    </a:p>
                  </a:txBody>
                  <a:tcP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Obtenue</a:t>
                      </a:r>
                      <a:endParaRPr lang="fr-CA" dirty="0"/>
                    </a:p>
                  </a:txBody>
                  <a:tcPr>
                    <a:solidFill>
                      <a:srgbClr val="00009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CA" dirty="0" smtClean="0"/>
                        <a:t>Vitesse (m/s)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3 544,5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3 542,9</a:t>
                      </a:r>
                      <a:endParaRPr lang="fr-C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CA" dirty="0" smtClean="0"/>
                        <a:t>Déclinaison (°)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-1,982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-1,983</a:t>
                      </a:r>
                      <a:endParaRPr lang="fr-C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CA" dirty="0" smtClean="0"/>
                        <a:t>Ascension</a:t>
                      </a:r>
                      <a:r>
                        <a:rPr lang="fr-CA" baseline="0" dirty="0" smtClean="0"/>
                        <a:t> droite (°)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129,39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129,45</a:t>
                      </a:r>
                      <a:endParaRPr lang="fr-CA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 5" descr="09SONDE_lanceur_ariane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35222" y="1755538"/>
            <a:ext cx="3296356" cy="4193589"/>
          </a:xfrm>
          <a:prstGeom prst="rect">
            <a:avLst/>
          </a:prstGeom>
          <a:ln>
            <a:solidFill>
              <a:srgbClr val="7E78B7"/>
            </a:solidFill>
          </a:ln>
        </p:spPr>
      </p:pic>
      <p:sp>
        <p:nvSpPr>
          <p:cNvPr id="7" name="ZoneTexte 6"/>
          <p:cNvSpPr txBox="1"/>
          <p:nvPr/>
        </p:nvSpPr>
        <p:spPr>
          <a:xfrm rot="5400000">
            <a:off x="7392356" y="2875075"/>
            <a:ext cx="245451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800" dirty="0" smtClean="0"/>
              <a:t>crédit: </a:t>
            </a:r>
            <a:r>
              <a:rPr lang="fr-FR" sz="800" b="1" dirty="0"/>
              <a:t>CNES/ESA/Arianespace/CSG Service Optique</a:t>
            </a:r>
            <a:endParaRPr lang="fr-CA" sz="800" dirty="0"/>
          </a:p>
        </p:txBody>
      </p:sp>
      <p:sp>
        <p:nvSpPr>
          <p:cNvPr id="8" name="ZoneTexte 7"/>
          <p:cNvSpPr txBox="1"/>
          <p:nvPr/>
        </p:nvSpPr>
        <p:spPr>
          <a:xfrm>
            <a:off x="5305777" y="5949127"/>
            <a:ext cx="31641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600" dirty="0" smtClean="0"/>
              <a:t>Vol 158 avant le décollage à Kourou</a:t>
            </a:r>
            <a:endParaRPr lang="fr-CA" sz="1600" dirty="0"/>
          </a:p>
        </p:txBody>
      </p:sp>
    </p:spTree>
    <p:extLst>
      <p:ext uri="{BB962C8B-B14F-4D97-AF65-F5344CB8AC3E}">
        <p14:creationId xmlns:p14="http://schemas.microsoft.com/office/powerpoint/2010/main" val="1894929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osetta's twelve-year journey in space(360p_H.264-AAC)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529" y="1142648"/>
            <a:ext cx="8128000" cy="4572000"/>
          </a:xfrm>
          <a:prstGeom prst="rect">
            <a:avLst/>
          </a:prstGeom>
          <a:ln>
            <a:solidFill>
              <a:srgbClr val="7E78B7"/>
            </a:solidFill>
          </a:ln>
        </p:spPr>
      </p:pic>
      <p:sp>
        <p:nvSpPr>
          <p:cNvPr id="6" name="ZoneTexte 5"/>
          <p:cNvSpPr txBox="1"/>
          <p:nvPr/>
        </p:nvSpPr>
        <p:spPr>
          <a:xfrm rot="5400000">
            <a:off x="8428640" y="1364503"/>
            <a:ext cx="65915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800" dirty="0" smtClean="0"/>
              <a:t>crédit: ESA</a:t>
            </a:r>
            <a:endParaRPr lang="fr-CA" sz="800" dirty="0"/>
          </a:p>
        </p:txBody>
      </p:sp>
    </p:spTree>
    <p:extLst>
      <p:ext uri="{BB962C8B-B14F-4D97-AF65-F5344CB8AC3E}">
        <p14:creationId xmlns:p14="http://schemas.microsoft.com/office/powerpoint/2010/main" val="350515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L’atterrissage de Philæ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467578" cy="4525963"/>
          </a:xfrm>
        </p:spPr>
        <p:txBody>
          <a:bodyPr>
            <a:noAutofit/>
          </a:bodyPr>
          <a:lstStyle/>
          <a:p>
            <a:r>
              <a:rPr lang="fr-CA" sz="2400" dirty="0" smtClean="0"/>
              <a:t>Choix du site :</a:t>
            </a:r>
          </a:p>
          <a:p>
            <a:pPr lvl="1"/>
            <a:r>
              <a:rPr lang="fr-CA" sz="2000" dirty="0" smtClean="0"/>
              <a:t>L’ensoleillement</a:t>
            </a:r>
          </a:p>
          <a:p>
            <a:pPr lvl="1"/>
            <a:r>
              <a:rPr lang="fr-CA" sz="2000" dirty="0" smtClean="0"/>
              <a:t>Le relief et les aspérités locales</a:t>
            </a:r>
          </a:p>
          <a:p>
            <a:pPr lvl="1"/>
            <a:r>
              <a:rPr lang="fr-CA" sz="2000" dirty="0" smtClean="0"/>
              <a:t>Capacité à atterrir</a:t>
            </a:r>
          </a:p>
          <a:p>
            <a:pPr lvl="1"/>
            <a:r>
              <a:rPr lang="fr-CA" sz="2000" dirty="0" smtClean="0"/>
              <a:t>Contraintes imposées par l’orbiteur (altitudes, orbites...)</a:t>
            </a:r>
          </a:p>
          <a:p>
            <a:pPr lvl="1"/>
            <a:r>
              <a:rPr lang="fr-CA" sz="2000" dirty="0" smtClean="0"/>
              <a:t>L’ellipse d’incertitude sur le site visé</a:t>
            </a:r>
            <a:endParaRPr lang="fr-CA" sz="2000" dirty="0"/>
          </a:p>
        </p:txBody>
      </p:sp>
      <p:pic>
        <p:nvPicPr>
          <p:cNvPr id="5" name="Image 4" descr="34_Mission_objectif_Orbite-rosetta-67P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393886" y="2131094"/>
            <a:ext cx="4250898" cy="3189111"/>
          </a:xfrm>
          <a:prstGeom prst="rect">
            <a:avLst/>
          </a:prstGeom>
          <a:ln>
            <a:solidFill>
              <a:srgbClr val="7E78B7"/>
            </a:solidFill>
          </a:ln>
        </p:spPr>
      </p:pic>
      <p:sp>
        <p:nvSpPr>
          <p:cNvPr id="6" name="ZoneTexte 5"/>
          <p:cNvSpPr txBox="1"/>
          <p:nvPr/>
        </p:nvSpPr>
        <p:spPr>
          <a:xfrm>
            <a:off x="4811889" y="5851099"/>
            <a:ext cx="34200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600" dirty="0" smtClean="0"/>
              <a:t>Choix du site d’atterrissage pour Philæ</a:t>
            </a:r>
            <a:endParaRPr lang="fr-CA" sz="1600" dirty="0"/>
          </a:p>
        </p:txBody>
      </p:sp>
      <p:sp>
        <p:nvSpPr>
          <p:cNvPr id="7" name="ZoneTexte 6"/>
          <p:cNvSpPr txBox="1"/>
          <p:nvPr/>
        </p:nvSpPr>
        <p:spPr>
          <a:xfrm rot="5400000">
            <a:off x="7683144" y="2030947"/>
            <a:ext cx="107693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800" dirty="0"/>
              <a:t>crédit: </a:t>
            </a:r>
            <a:r>
              <a:rPr lang="fi-FI" sz="800" dirty="0" err="1"/>
              <a:t>Medialab/ESA</a:t>
            </a:r>
            <a:endParaRPr lang="fr-CA" sz="800" dirty="0"/>
          </a:p>
        </p:txBody>
      </p:sp>
    </p:spTree>
    <p:extLst>
      <p:ext uri="{BB962C8B-B14F-4D97-AF65-F5344CB8AC3E}">
        <p14:creationId xmlns:p14="http://schemas.microsoft.com/office/powerpoint/2010/main" val="4198167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4600" dirty="0" smtClean="0"/>
              <a:t>Les « rendez-vous » de Rosetta</a:t>
            </a:r>
            <a:endParaRPr lang="fr-CA" sz="4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13556"/>
            <a:ext cx="4038600" cy="5277555"/>
          </a:xfrm>
        </p:spPr>
        <p:txBody>
          <a:bodyPr>
            <a:normAutofit fontScale="85000" lnSpcReduction="20000"/>
          </a:bodyPr>
          <a:lstStyle/>
          <a:p>
            <a:r>
              <a:rPr lang="fr-CA" sz="2000" dirty="0" smtClean="0">
                <a:solidFill>
                  <a:srgbClr val="FFFF00"/>
                </a:solidFill>
              </a:rPr>
              <a:t>20 janvier : </a:t>
            </a:r>
            <a:r>
              <a:rPr lang="fr-CA" sz="2000" dirty="0" smtClean="0"/>
              <a:t>Sortie d’hibernation</a:t>
            </a:r>
          </a:p>
          <a:p>
            <a:r>
              <a:rPr lang="fr-CA" sz="2000" dirty="0" smtClean="0">
                <a:solidFill>
                  <a:srgbClr val="FFFF00"/>
                </a:solidFill>
              </a:rPr>
              <a:t>Avril : </a:t>
            </a:r>
            <a:r>
              <a:rPr lang="fr-CA" sz="2000" dirty="0" smtClean="0">
                <a:solidFill>
                  <a:srgbClr val="FFFFFF"/>
                </a:solidFill>
              </a:rPr>
              <a:t>détection de la comète par l’instrument Osiris</a:t>
            </a:r>
          </a:p>
          <a:p>
            <a:r>
              <a:rPr lang="fr-CA" sz="2000" dirty="0" smtClean="0">
                <a:solidFill>
                  <a:srgbClr val="FFFF00"/>
                </a:solidFill>
              </a:rPr>
              <a:t>Mai-août : </a:t>
            </a:r>
            <a:r>
              <a:rPr lang="fr-CA" sz="2000" dirty="0" smtClean="0">
                <a:solidFill>
                  <a:srgbClr val="FFFFFF"/>
                </a:solidFill>
              </a:rPr>
              <a:t>Manœuvre de freinage de Rosetta pour s’arrêter le 6 août à 100 km de 67P</a:t>
            </a:r>
          </a:p>
          <a:p>
            <a:r>
              <a:rPr lang="fr-CA" sz="2000" dirty="0" smtClean="0">
                <a:solidFill>
                  <a:srgbClr val="FFFF00"/>
                </a:solidFill>
              </a:rPr>
              <a:t>Août-octobre : </a:t>
            </a:r>
            <a:r>
              <a:rPr lang="fr-CA" sz="2000" dirty="0" smtClean="0">
                <a:solidFill>
                  <a:srgbClr val="FFFFFF"/>
                </a:solidFill>
              </a:rPr>
              <a:t>observation de la comète (forme, masse, axe de rotation, choix du site d’atterrissage)</a:t>
            </a:r>
          </a:p>
          <a:p>
            <a:r>
              <a:rPr lang="fr-CA" sz="2000" dirty="0" smtClean="0">
                <a:solidFill>
                  <a:srgbClr val="FFFF00"/>
                </a:solidFill>
              </a:rPr>
              <a:t>Novembre : </a:t>
            </a:r>
            <a:r>
              <a:rPr lang="fr-CA" sz="2000" dirty="0" smtClean="0">
                <a:solidFill>
                  <a:srgbClr val="FFFFFF"/>
                </a:solidFill>
              </a:rPr>
              <a:t>largage puis atterrissage de Philæ</a:t>
            </a:r>
          </a:p>
          <a:p>
            <a:r>
              <a:rPr lang="fr-CA" sz="2000" dirty="0" smtClean="0">
                <a:solidFill>
                  <a:srgbClr val="FFFF00"/>
                </a:solidFill>
              </a:rPr>
              <a:t>Novembre-mars 2015 : </a:t>
            </a:r>
            <a:r>
              <a:rPr lang="fr-CA" sz="2000" dirty="0" smtClean="0"/>
              <a:t>Science de long-terme. Arrêt probable de Philæ vers 2 UA</a:t>
            </a:r>
            <a:endParaRPr lang="fr-CA" sz="2000" dirty="0"/>
          </a:p>
        </p:txBody>
      </p:sp>
      <p:pic>
        <p:nvPicPr>
          <p:cNvPr id="5" name="Image 4" descr="04MISSION_presentation_philae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858" r="15540"/>
          <a:stretch/>
        </p:blipFill>
        <p:spPr>
          <a:xfrm>
            <a:off x="4867206" y="1938754"/>
            <a:ext cx="3819593" cy="3515360"/>
          </a:xfrm>
          <a:prstGeom prst="rect">
            <a:avLst/>
          </a:prstGeom>
          <a:ln>
            <a:solidFill>
              <a:srgbClr val="7E78B7"/>
            </a:solidFill>
          </a:ln>
        </p:spPr>
      </p:pic>
      <p:sp>
        <p:nvSpPr>
          <p:cNvPr id="6" name="ZoneTexte 5"/>
          <p:cNvSpPr txBox="1"/>
          <p:nvPr/>
        </p:nvSpPr>
        <p:spPr>
          <a:xfrm>
            <a:off x="5318688" y="5454114"/>
            <a:ext cx="28939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600" dirty="0" smtClean="0"/>
              <a:t>Philæ après l’atterrissage sur CG</a:t>
            </a:r>
            <a:endParaRPr lang="fr-CA" sz="1600" dirty="0"/>
          </a:p>
        </p:txBody>
      </p:sp>
      <p:sp>
        <p:nvSpPr>
          <p:cNvPr id="7" name="ZoneTexte 6"/>
          <p:cNvSpPr txBox="1"/>
          <p:nvPr/>
        </p:nvSpPr>
        <p:spPr>
          <a:xfrm rot="5400000">
            <a:off x="8256053" y="3027079"/>
            <a:ext cx="107693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800" dirty="0"/>
              <a:t>crédit: </a:t>
            </a:r>
            <a:r>
              <a:rPr lang="fi-FI" sz="800" dirty="0" err="1"/>
              <a:t>Medialab/ESA</a:t>
            </a:r>
            <a:endParaRPr lang="fr-CA" sz="800" dirty="0"/>
          </a:p>
        </p:txBody>
      </p:sp>
    </p:spTree>
    <p:extLst>
      <p:ext uri="{BB962C8B-B14F-4D97-AF65-F5344CB8AC3E}">
        <p14:creationId xmlns:p14="http://schemas.microsoft.com/office/powerpoint/2010/main" val="3854758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526291" y="6255460"/>
            <a:ext cx="4193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 smtClean="0"/>
              <a:t>Carte du Ciel </a:t>
            </a:r>
            <a:r>
              <a:rPr lang="fr-FR" dirty="0" smtClean="0"/>
              <a:t>–</a:t>
            </a:r>
            <a:r>
              <a:rPr lang="fr-CA" dirty="0" smtClean="0"/>
              <a:t> 1</a:t>
            </a:r>
            <a:r>
              <a:rPr lang="fr-CA" baseline="30000" dirty="0" smtClean="0"/>
              <a:t>er</a:t>
            </a:r>
            <a:r>
              <a:rPr lang="fr-CA" dirty="0" smtClean="0"/>
              <a:t>, 2 et 3 août 2014 </a:t>
            </a:r>
            <a:r>
              <a:rPr lang="fr-FR" dirty="0" smtClean="0"/>
              <a:t>–</a:t>
            </a:r>
            <a:r>
              <a:rPr lang="fr-CA" dirty="0" smtClean="0"/>
              <a:t> 23h30</a:t>
            </a:r>
            <a:endParaRPr lang="fr-CA" dirty="0"/>
          </a:p>
        </p:txBody>
      </p:sp>
      <p:pic>
        <p:nvPicPr>
          <p:cNvPr id="2" name="Image 1" descr="cartepp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254" y="0"/>
            <a:ext cx="6225207" cy="625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80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Remerciements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65145" y="1600200"/>
            <a:ext cx="8421655" cy="4525963"/>
          </a:xfrm>
        </p:spPr>
        <p:txBody>
          <a:bodyPr/>
          <a:lstStyle/>
          <a:p>
            <a:pPr algn="just"/>
            <a:r>
              <a:rPr lang="fr-CA" dirty="0" smtClean="0"/>
              <a:t>Un grand merci à nos partenaires: le </a:t>
            </a:r>
            <a:r>
              <a:rPr lang="fr-CA" b="1" dirty="0" smtClean="0"/>
              <a:t>CNES</a:t>
            </a:r>
            <a:r>
              <a:rPr lang="fr-CA" dirty="0" smtClean="0"/>
              <a:t>, </a:t>
            </a:r>
            <a:r>
              <a:rPr lang="fr-CA" b="1" dirty="0" smtClean="0"/>
              <a:t>Airbus Defence &amp; Space</a:t>
            </a:r>
            <a:r>
              <a:rPr lang="fr-CA" dirty="0" smtClean="0"/>
              <a:t>, le </a:t>
            </a:r>
            <a:r>
              <a:rPr lang="fr-CA" b="1" dirty="0" smtClean="0"/>
              <a:t>CNRS</a:t>
            </a:r>
            <a:r>
              <a:rPr lang="fr-CA" dirty="0" smtClean="0"/>
              <a:t>, </a:t>
            </a:r>
            <a:r>
              <a:rPr lang="fr-CA" b="1" dirty="0" smtClean="0"/>
              <a:t>SES</a:t>
            </a:r>
            <a:r>
              <a:rPr lang="fr-CA" dirty="0" smtClean="0"/>
              <a:t>, </a:t>
            </a:r>
            <a:r>
              <a:rPr lang="fr-CA" b="1" dirty="0" smtClean="0"/>
              <a:t>l’Observatoire de Paris</a:t>
            </a:r>
            <a:r>
              <a:rPr lang="fr-CA" dirty="0" smtClean="0"/>
              <a:t>, le </a:t>
            </a:r>
            <a:r>
              <a:rPr lang="fr-CA" b="1" dirty="0" smtClean="0"/>
              <a:t>Secrétariat d’État à l’Enseignement Supérieur et à la Recherche </a:t>
            </a:r>
            <a:r>
              <a:rPr lang="fr-CA" dirty="0" smtClean="0"/>
              <a:t>et </a:t>
            </a:r>
            <a:r>
              <a:rPr lang="fr-CA" b="1" dirty="0" smtClean="0"/>
              <a:t>Ciel et Espace</a:t>
            </a:r>
            <a:endParaRPr lang="fr-CA" b="1" dirty="0"/>
          </a:p>
        </p:txBody>
      </p:sp>
    </p:spTree>
    <p:extLst>
      <p:ext uri="{BB962C8B-B14F-4D97-AF65-F5344CB8AC3E}">
        <p14:creationId xmlns:p14="http://schemas.microsoft.com/office/powerpoint/2010/main" val="2892871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Les comètes dans l’HISTOIRE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48487" y="1173486"/>
            <a:ext cx="4845080" cy="5329015"/>
          </a:xfrm>
        </p:spPr>
        <p:txBody>
          <a:bodyPr>
            <a:normAutofit/>
          </a:bodyPr>
          <a:lstStyle/>
          <a:p>
            <a:r>
              <a:rPr lang="fr-CA" sz="2400" dirty="0" smtClean="0">
                <a:solidFill>
                  <a:srgbClr val="FFFF00"/>
                </a:solidFill>
              </a:rPr>
              <a:t>XVIII</a:t>
            </a:r>
            <a:r>
              <a:rPr lang="fr-CA" sz="2400" baseline="30000" dirty="0" smtClean="0">
                <a:solidFill>
                  <a:srgbClr val="FFFF00"/>
                </a:solidFill>
              </a:rPr>
              <a:t>e</a:t>
            </a:r>
            <a:r>
              <a:rPr lang="fr-CA" sz="2400" dirty="0" smtClean="0">
                <a:solidFill>
                  <a:srgbClr val="FFFF00"/>
                </a:solidFill>
              </a:rPr>
              <a:t> siècle</a:t>
            </a:r>
          </a:p>
          <a:p>
            <a:pPr lvl="1"/>
            <a:r>
              <a:rPr lang="fr-CA" sz="2000" dirty="0" smtClean="0"/>
              <a:t>Grâce aux travaux de </a:t>
            </a:r>
            <a:r>
              <a:rPr lang="fr-CA" sz="2000" dirty="0" smtClean="0">
                <a:solidFill>
                  <a:srgbClr val="FF6600"/>
                </a:solidFill>
              </a:rPr>
              <a:t>Newton</a:t>
            </a:r>
            <a:r>
              <a:rPr lang="fr-CA" sz="2000" dirty="0" smtClean="0">
                <a:solidFill>
                  <a:srgbClr val="FFFFFF"/>
                </a:solidFill>
              </a:rPr>
              <a:t> (les </a:t>
            </a:r>
            <a:r>
              <a:rPr lang="fr-CA" sz="2000" i="1" dirty="0" err="1" smtClean="0">
                <a:solidFill>
                  <a:srgbClr val="FFFFFF"/>
                </a:solidFill>
              </a:rPr>
              <a:t>Principia</a:t>
            </a:r>
            <a:r>
              <a:rPr lang="fr-CA" sz="2000" dirty="0" smtClean="0">
                <a:solidFill>
                  <a:srgbClr val="FFFFFF"/>
                </a:solidFill>
              </a:rPr>
              <a:t>)</a:t>
            </a:r>
            <a:r>
              <a:rPr lang="fr-CA" sz="2000" dirty="0" smtClean="0"/>
              <a:t>, </a:t>
            </a:r>
            <a:r>
              <a:rPr lang="fr-CA" sz="2000" dirty="0">
                <a:solidFill>
                  <a:srgbClr val="FF6600"/>
                </a:solidFill>
              </a:rPr>
              <a:t>Edmond Halley </a:t>
            </a:r>
            <a:r>
              <a:rPr lang="fr-CA" sz="2000" dirty="0" smtClean="0"/>
              <a:t>démontre</a:t>
            </a:r>
            <a:r>
              <a:rPr lang="fr-CA" sz="2000" dirty="0"/>
              <a:t> </a:t>
            </a:r>
            <a:r>
              <a:rPr lang="fr-CA" sz="2000" dirty="0" smtClean="0"/>
              <a:t>en 1704 que les comètes de 1531, 1607 et 1682 ne sont qu’une seule et même comète</a:t>
            </a:r>
          </a:p>
          <a:p>
            <a:pPr marL="914400" lvl="1" indent="-457200"/>
            <a:r>
              <a:rPr lang="fr-CA" sz="2000" dirty="0" smtClean="0"/>
              <a:t>Depuis </a:t>
            </a:r>
            <a:r>
              <a:rPr lang="fr-CA" sz="2000" dirty="0" smtClean="0">
                <a:solidFill>
                  <a:srgbClr val="FF6600"/>
                </a:solidFill>
              </a:rPr>
              <a:t>Halley</a:t>
            </a:r>
            <a:r>
              <a:rPr lang="fr-CA" sz="2000" dirty="0" smtClean="0"/>
              <a:t> on comprend que les comètes ne sont pas des phénomènes atmosphériques mais des objets venant de l’espace</a:t>
            </a:r>
          </a:p>
        </p:txBody>
      </p:sp>
      <p:pic>
        <p:nvPicPr>
          <p:cNvPr id="6" name="Image 5" descr="Halleol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8679" y="1600200"/>
            <a:ext cx="3042524" cy="4270025"/>
          </a:xfrm>
          <a:prstGeom prst="rect">
            <a:avLst/>
          </a:prstGeom>
          <a:ln>
            <a:solidFill>
              <a:srgbClr val="7E78B7"/>
            </a:solidFill>
          </a:ln>
        </p:spPr>
      </p:pic>
      <p:sp>
        <p:nvSpPr>
          <p:cNvPr id="7" name="ZoneTexte 6"/>
          <p:cNvSpPr txBox="1"/>
          <p:nvPr/>
        </p:nvSpPr>
        <p:spPr>
          <a:xfrm>
            <a:off x="6115558" y="5897836"/>
            <a:ext cx="14783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600" dirty="0" smtClean="0"/>
              <a:t>Edmond Halley</a:t>
            </a:r>
            <a:endParaRPr lang="fr-CA" sz="1600" dirty="0"/>
          </a:p>
        </p:txBody>
      </p:sp>
    </p:spTree>
    <p:extLst>
      <p:ext uri="{BB962C8B-B14F-4D97-AF65-F5344CB8AC3E}">
        <p14:creationId xmlns:p14="http://schemas.microsoft.com/office/powerpoint/2010/main" val="2240082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Clairaut et la comète de 1759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98728"/>
            <a:ext cx="4038600" cy="5137186"/>
          </a:xfrm>
        </p:spPr>
        <p:txBody>
          <a:bodyPr>
            <a:normAutofit fontScale="62500" lnSpcReduction="20000"/>
          </a:bodyPr>
          <a:lstStyle/>
          <a:p>
            <a:r>
              <a:rPr lang="fr-FR" dirty="0">
                <a:solidFill>
                  <a:srgbClr val="FF6600"/>
                </a:solidFill>
              </a:rPr>
              <a:t>Halley</a:t>
            </a:r>
            <a:r>
              <a:rPr lang="fr-FR" dirty="0"/>
              <a:t> avait prévu le retour de la comète de </a:t>
            </a:r>
            <a:r>
              <a:rPr lang="fr-FR" dirty="0" smtClean="0"/>
              <a:t>1682 </a:t>
            </a:r>
            <a:r>
              <a:rPr lang="fr-FR" dirty="0"/>
              <a:t>pour l'année 1758</a:t>
            </a:r>
            <a:r>
              <a:rPr lang="fr-FR" dirty="0" smtClean="0"/>
              <a:t>.</a:t>
            </a:r>
          </a:p>
          <a:p>
            <a:r>
              <a:rPr lang="fr-FR" dirty="0">
                <a:solidFill>
                  <a:srgbClr val="FF6600"/>
                </a:solidFill>
              </a:rPr>
              <a:t>Alexis Clairaut </a:t>
            </a:r>
            <a:r>
              <a:rPr lang="fr-FR" dirty="0"/>
              <a:t>calcule la date du passage au périhélie en tenant compte des perturbations de son mouvement orbital, causées par Jupiter </a:t>
            </a:r>
            <a:r>
              <a:rPr lang="fr-FR" dirty="0" smtClean="0"/>
              <a:t>et </a:t>
            </a:r>
            <a:r>
              <a:rPr lang="fr-FR" dirty="0"/>
              <a:t>Saturne</a:t>
            </a:r>
            <a:r>
              <a:rPr lang="fr-FR" dirty="0" smtClean="0"/>
              <a:t>.</a:t>
            </a:r>
          </a:p>
          <a:p>
            <a:r>
              <a:rPr lang="fr-FR" dirty="0"/>
              <a:t>Ce retour, prévu et observé, fait définitivement triompher les idées de </a:t>
            </a:r>
            <a:r>
              <a:rPr lang="fr-FR" dirty="0">
                <a:solidFill>
                  <a:srgbClr val="FF6600"/>
                </a:solidFill>
              </a:rPr>
              <a:t>Newton</a:t>
            </a:r>
            <a:r>
              <a:rPr lang="fr-FR" dirty="0"/>
              <a:t> sur la gravitation universelle. </a:t>
            </a:r>
            <a:r>
              <a:rPr lang="fr-FR" dirty="0">
                <a:solidFill>
                  <a:srgbClr val="FF6600"/>
                </a:solidFill>
              </a:rPr>
              <a:t>Nicolas de La Caille </a:t>
            </a:r>
            <a:r>
              <a:rPr lang="fr-FR" dirty="0"/>
              <a:t>propose de la nommer désormais </a:t>
            </a:r>
            <a:r>
              <a:rPr lang="fr-FR" dirty="0" smtClean="0"/>
              <a:t>« Comète </a:t>
            </a:r>
            <a:r>
              <a:rPr lang="fr-FR" dirty="0"/>
              <a:t>de </a:t>
            </a:r>
            <a:r>
              <a:rPr lang="fr-FR" dirty="0" smtClean="0"/>
              <a:t>Halley ».</a:t>
            </a:r>
            <a:endParaRPr lang="fr-FR" dirty="0"/>
          </a:p>
        </p:txBody>
      </p:sp>
      <p:pic>
        <p:nvPicPr>
          <p:cNvPr id="7" name="Image 6" descr="Alexis_Clairaul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415" y="1600200"/>
            <a:ext cx="3448257" cy="4105068"/>
          </a:xfrm>
          <a:prstGeom prst="rect">
            <a:avLst/>
          </a:prstGeom>
          <a:ln>
            <a:solidFill>
              <a:srgbClr val="7E78B7"/>
            </a:solidFill>
          </a:ln>
        </p:spPr>
      </p:pic>
      <p:sp>
        <p:nvSpPr>
          <p:cNvPr id="8" name="ZoneTexte 7"/>
          <p:cNvSpPr txBox="1"/>
          <p:nvPr/>
        </p:nvSpPr>
        <p:spPr>
          <a:xfrm>
            <a:off x="4858809" y="5705268"/>
            <a:ext cx="38279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600" dirty="0" smtClean="0"/>
              <a:t>Alexis Clairaut, par Charles-Nicolas </a:t>
            </a:r>
            <a:r>
              <a:rPr lang="fr-CA" sz="1600" dirty="0" err="1" smtClean="0"/>
              <a:t>Cauchin</a:t>
            </a:r>
            <a:endParaRPr lang="fr-CA" sz="1600" dirty="0"/>
          </a:p>
        </p:txBody>
      </p:sp>
    </p:spTree>
    <p:extLst>
      <p:ext uri="{BB962C8B-B14F-4D97-AF65-F5344CB8AC3E}">
        <p14:creationId xmlns:p14="http://schemas.microsoft.com/office/powerpoint/2010/main" val="622102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 smtClean="0"/>
              <a:t>Comète : un mauvais présage ?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1" y="1439874"/>
            <a:ext cx="2096560" cy="477270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CA" sz="2000" dirty="0" smtClean="0"/>
              <a:t>Les comètes ont longtemps été considérées comme annonciatrices de mauvais présages</a:t>
            </a:r>
          </a:p>
          <a:p>
            <a:r>
              <a:rPr lang="fr-CA" sz="2000" dirty="0" smtClean="0">
                <a:solidFill>
                  <a:srgbClr val="FFFF00"/>
                </a:solidFill>
              </a:rPr>
              <a:t>Guerres</a:t>
            </a:r>
          </a:p>
          <a:p>
            <a:r>
              <a:rPr lang="fr-CA" sz="2000" dirty="0" smtClean="0">
                <a:solidFill>
                  <a:srgbClr val="FFFF00"/>
                </a:solidFill>
              </a:rPr>
              <a:t>Maladies</a:t>
            </a:r>
          </a:p>
          <a:p>
            <a:r>
              <a:rPr lang="fr-CA" sz="2000" dirty="0" smtClean="0">
                <a:solidFill>
                  <a:srgbClr val="FFFF00"/>
                </a:solidFill>
              </a:rPr>
              <a:t>Morts de personnages illustres...</a:t>
            </a:r>
            <a:endParaRPr lang="fr-CA" sz="2000" dirty="0">
              <a:solidFill>
                <a:srgbClr val="FFFF00"/>
              </a:solidFill>
            </a:endParaRPr>
          </a:p>
        </p:txBody>
      </p:sp>
      <p:pic>
        <p:nvPicPr>
          <p:cNvPr id="7" name="Image 6" descr="0003456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7597" y="1716681"/>
            <a:ext cx="6129203" cy="3391492"/>
          </a:xfrm>
          <a:prstGeom prst="rect">
            <a:avLst/>
          </a:prstGeom>
          <a:ln>
            <a:solidFill>
              <a:schemeClr val="bg2">
                <a:lumMod val="50000"/>
                <a:lumOff val="50000"/>
              </a:schemeClr>
            </a:solidFill>
          </a:ln>
        </p:spPr>
      </p:pic>
      <p:sp>
        <p:nvSpPr>
          <p:cNvPr id="8" name="ZoneTexte 7"/>
          <p:cNvSpPr txBox="1"/>
          <p:nvPr/>
        </p:nvSpPr>
        <p:spPr>
          <a:xfrm>
            <a:off x="3450716" y="5108173"/>
            <a:ext cx="43209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A" sz="1600" dirty="0" smtClean="0"/>
              <a:t>Trajectoire de la comète de 1664-1665</a:t>
            </a:r>
          </a:p>
          <a:p>
            <a:pPr algn="ctr"/>
            <a:r>
              <a:rPr lang="fr-CA" sz="1600" dirty="0" smtClean="0"/>
              <a:t>Une épidémie de peste se déclara à cette période</a:t>
            </a:r>
          </a:p>
          <a:p>
            <a:pPr algn="ctr"/>
            <a:r>
              <a:rPr lang="fr-CA" sz="1600" dirty="0" smtClean="0"/>
              <a:t>en Europe</a:t>
            </a:r>
            <a:endParaRPr lang="fr-CA" sz="1600" dirty="0"/>
          </a:p>
        </p:txBody>
      </p:sp>
    </p:spTree>
    <p:extLst>
      <p:ext uri="{BB962C8B-B14F-4D97-AF65-F5344CB8AC3E}">
        <p14:creationId xmlns:p14="http://schemas.microsoft.com/office/powerpoint/2010/main" val="3134021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Bayeux_Tapestry_32-33_comet_Halley_Harold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30" y="510812"/>
            <a:ext cx="8919025" cy="5729381"/>
          </a:xfrm>
          <a:prstGeom prst="rect">
            <a:avLst/>
          </a:prstGeom>
          <a:ln>
            <a:solidFill>
              <a:srgbClr val="7E78B7"/>
            </a:solidFill>
          </a:ln>
        </p:spPr>
      </p:pic>
      <p:sp>
        <p:nvSpPr>
          <p:cNvPr id="3" name="ZoneTexte 2"/>
          <p:cNvSpPr txBox="1"/>
          <p:nvPr/>
        </p:nvSpPr>
        <p:spPr>
          <a:xfrm>
            <a:off x="1538044" y="6219328"/>
            <a:ext cx="60351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600" dirty="0" smtClean="0"/>
              <a:t>Tapisserie de Bayeux : Comète de Halley en 1066 </a:t>
            </a:r>
            <a:r>
              <a:rPr lang="fr-FR" sz="1600" dirty="0" smtClean="0"/>
              <a:t>–</a:t>
            </a:r>
            <a:r>
              <a:rPr lang="fr-CA" sz="1600" dirty="0" smtClean="0"/>
              <a:t> Bataille d’Hastings</a:t>
            </a:r>
            <a:endParaRPr lang="fr-CA" sz="1600" dirty="0"/>
          </a:p>
        </p:txBody>
      </p:sp>
    </p:spTree>
    <p:extLst>
      <p:ext uri="{BB962C8B-B14F-4D97-AF65-F5344CB8AC3E}">
        <p14:creationId xmlns:p14="http://schemas.microsoft.com/office/powerpoint/2010/main" val="1900555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Aube">
  <a:themeElements>
    <a:clrScheme name="Aube">
      <a:dk1>
        <a:sysClr val="windowText" lastClr="000000"/>
      </a:dk1>
      <a:lt1>
        <a:sysClr val="window" lastClr="FFFFFF"/>
      </a:lt1>
      <a:dk2>
        <a:srgbClr val="24213E"/>
      </a:dk2>
      <a:lt2>
        <a:srgbClr val="E9EAF0"/>
      </a:lt2>
      <a:accent1>
        <a:srgbClr val="E8BC4A"/>
      </a:accent1>
      <a:accent2>
        <a:srgbClr val="83C1C6"/>
      </a:accent2>
      <a:accent3>
        <a:srgbClr val="E78D35"/>
      </a:accent3>
      <a:accent4>
        <a:srgbClr val="909CE1"/>
      </a:accent4>
      <a:accent5>
        <a:srgbClr val="839C41"/>
      </a:accent5>
      <a:accent6>
        <a:srgbClr val="CC5439"/>
      </a:accent6>
      <a:hlink>
        <a:srgbClr val="1C6CF1"/>
      </a:hlink>
      <a:folHlink>
        <a:srgbClr val="C649E0"/>
      </a:folHlink>
    </a:clrScheme>
    <a:fontScheme name="Aube">
      <a:maj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ub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 fov="600000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300000"/>
              </a:schemeClr>
            </a:gs>
            <a:gs pos="31000">
              <a:schemeClr val="bg1">
                <a:tint val="100000"/>
                <a:satMod val="300000"/>
              </a:schemeClr>
            </a:gs>
            <a:gs pos="62000">
              <a:schemeClr val="phClr">
                <a:tint val="100000"/>
                <a:shade val="100000"/>
                <a:satMod val="100000"/>
              </a:schemeClr>
            </a:gs>
            <a:gs pos="100000">
              <a:schemeClr val="phClr">
                <a:shade val="100000"/>
                <a:hueMod val="93000"/>
                <a:satMod val="50000"/>
                <a:lumMod val="2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atMod val="100000"/>
              </a:schemeClr>
            </a:gs>
            <a:gs pos="100000">
              <a:schemeClr val="phClr">
                <a:tint val="100000"/>
                <a:shade val="100000"/>
                <a:alpha val="100000"/>
                <a:hueMod val="100000"/>
                <a:satMod val="150000"/>
                <a:lumMod val="5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Aube.thmx</Template>
  <TotalTime>6446</TotalTime>
  <Words>1570</Words>
  <Application>Microsoft Macintosh PowerPoint</Application>
  <PresentationFormat>Présentation à l'écran (4:3)</PresentationFormat>
  <Paragraphs>361</Paragraphs>
  <Slides>55</Slides>
  <Notes>2</Notes>
  <HiddenSlides>0</HiddenSlides>
  <MMClips>4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55</vt:i4>
      </vt:variant>
    </vt:vector>
  </HeadingPairs>
  <TitlesOfParts>
    <vt:vector size="56" baseType="lpstr">
      <vt:lpstr>Aube</vt:lpstr>
      <vt:lpstr>Présentation PowerPoint</vt:lpstr>
      <vt:lpstr>Présentation PowerPoint</vt:lpstr>
      <vt:lpstr>Les comètes dans l’HISTOIRE</vt:lpstr>
      <vt:lpstr>Les comètes dans l’HISTOIRE</vt:lpstr>
      <vt:lpstr>Les comètes dans l’HISTOIRE</vt:lpstr>
      <vt:lpstr>Les comètes dans l’HISTOIRE</vt:lpstr>
      <vt:lpstr>Clairaut et la comète de 1759</vt:lpstr>
      <vt:lpstr>Comète : un mauvais présage ?</vt:lpstr>
      <vt:lpstr>Présentation PowerPoint</vt:lpstr>
      <vt:lpstr>La comète de 1811</vt:lpstr>
      <vt:lpstr>La comète de 1910 (Halley)</vt:lpstr>
      <vt:lpstr>Qu’est-ce qu’une COMÈTE ?</vt:lpstr>
      <vt:lpstr>Le NOYAU</vt:lpstr>
      <vt:lpstr>La CHEVELURE (ou COMA)</vt:lpstr>
      <vt:lpstr>Les QUEUES</vt:lpstr>
      <vt:lpstr>D’où viennent les COMÈTES ?</vt:lpstr>
      <vt:lpstr>Ceinture de Kuiper</vt:lpstr>
      <vt:lpstr>Le Nuage d’Oort</vt:lpstr>
      <vt:lpstr>Nom des comètes</vt:lpstr>
      <vt:lpstr>ORBITE</vt:lpstr>
      <vt:lpstr>Comment les comètes quittent-elles leur réservoir?</vt:lpstr>
      <vt:lpstr>Les comètes sont-elles éternelles ?</vt:lpstr>
      <vt:lpstr>Impacts cométaires</vt:lpstr>
      <vt:lpstr>Présentation PowerPoint</vt:lpstr>
      <vt:lpstr>Fragmentation cométaire</vt:lpstr>
      <vt:lpstr>Présentation PowerPoint</vt:lpstr>
      <vt:lpstr>Les comètes ne sont pas éternelles</vt:lpstr>
      <vt:lpstr>Les étoiles filantes</vt:lpstr>
      <vt:lpstr>Les Perséides</vt:lpstr>
      <vt:lpstr>Pourquoi étudier les COMÈTES ?</vt:lpstr>
      <vt:lpstr>Pourquoi étudier les COMÈTES ?</vt:lpstr>
      <vt:lpstr>Pourquoi étudier les COMÈTES ?</vt:lpstr>
      <vt:lpstr>ASTÉROÏDE ou COMÈTE ?</vt:lpstr>
      <vt:lpstr>ASTÉROÏDE ou COMÈTE ?</vt:lpstr>
      <vt:lpstr>Présentation PowerPoint</vt:lpstr>
      <vt:lpstr>Présentation PowerPoint</vt:lpstr>
      <vt:lpstr>Comète de Halley</vt:lpstr>
      <vt:lpstr>Comète Hale-Bopp</vt:lpstr>
      <vt:lpstr>Comète ISON</vt:lpstr>
      <vt:lpstr>Comète McNaught</vt:lpstr>
      <vt:lpstr>Présentation PowerPoint</vt:lpstr>
      <vt:lpstr>Présentation PowerPoint</vt:lpstr>
      <vt:lpstr>Présentation PowerPoint</vt:lpstr>
      <vt:lpstr>Présentation PowerPoint</vt:lpstr>
      <vt:lpstr>ROSETTA</vt:lpstr>
      <vt:lpstr>L’orbiteur</vt:lpstr>
      <vt:lpstr>L’atterrisseur - Philæ</vt:lpstr>
      <vt:lpstr>Présentation PowerPoint</vt:lpstr>
      <vt:lpstr>Les objectifs de Rosetta</vt:lpstr>
      <vt:lpstr>Rosetta depuis 2004</vt:lpstr>
      <vt:lpstr>Présentation PowerPoint</vt:lpstr>
      <vt:lpstr>L’atterrissage de Philæ</vt:lpstr>
      <vt:lpstr>Les « rendez-vous » de Rosetta</vt:lpstr>
      <vt:lpstr>Présentation PowerPoint</vt:lpstr>
      <vt:lpstr>Remerciements</vt:lpstr>
    </vt:vector>
  </TitlesOfParts>
  <Company>UCB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Clément Plantureux</dc:creator>
  <cp:lastModifiedBy>Clément Plantureux</cp:lastModifiedBy>
  <cp:revision>234</cp:revision>
  <dcterms:created xsi:type="dcterms:W3CDTF">2014-06-10T09:29:48Z</dcterms:created>
  <dcterms:modified xsi:type="dcterms:W3CDTF">2014-07-23T16:19:56Z</dcterms:modified>
</cp:coreProperties>
</file>