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52" r:id="rId1"/>
  </p:sldMasterIdLst>
  <p:notesMasterIdLst>
    <p:notesMasterId r:id="rId40"/>
  </p:notesMasterIdLst>
  <p:sldIdLst>
    <p:sldId id="256" r:id="rId2"/>
    <p:sldId id="310" r:id="rId3"/>
    <p:sldId id="265" r:id="rId4"/>
    <p:sldId id="266" r:id="rId5"/>
    <p:sldId id="267" r:id="rId6"/>
    <p:sldId id="269" r:id="rId7"/>
    <p:sldId id="293" r:id="rId8"/>
    <p:sldId id="309" r:id="rId9"/>
    <p:sldId id="294" r:id="rId10"/>
    <p:sldId id="295" r:id="rId11"/>
    <p:sldId id="257" r:id="rId12"/>
    <p:sldId id="313" r:id="rId13"/>
    <p:sldId id="314" r:id="rId14"/>
    <p:sldId id="275" r:id="rId15"/>
    <p:sldId id="277" r:id="rId16"/>
    <p:sldId id="279" r:id="rId17"/>
    <p:sldId id="292" r:id="rId18"/>
    <p:sldId id="281" r:id="rId19"/>
    <p:sldId id="282" r:id="rId20"/>
    <p:sldId id="283" r:id="rId21"/>
    <p:sldId id="288" r:id="rId22"/>
    <p:sldId id="284" r:id="rId23"/>
    <p:sldId id="264" r:id="rId24"/>
    <p:sldId id="289" r:id="rId25"/>
    <p:sldId id="290" r:id="rId26"/>
    <p:sldId id="291" r:id="rId27"/>
    <p:sldId id="307" r:id="rId28"/>
    <p:sldId id="312" r:id="rId29"/>
    <p:sldId id="285" r:id="rId30"/>
    <p:sldId id="286" r:id="rId31"/>
    <p:sldId id="287" r:id="rId32"/>
    <p:sldId id="298" r:id="rId33"/>
    <p:sldId id="306" r:id="rId34"/>
    <p:sldId id="299" r:id="rId35"/>
    <p:sldId id="301" r:id="rId36"/>
    <p:sldId id="303" r:id="rId37"/>
    <p:sldId id="305" r:id="rId38"/>
    <p:sldId id="30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5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B41F7-103A-F848-9531-7AF3B01C649C}" type="datetimeFigureOut">
              <a:rPr lang="fr-FR" smtClean="0"/>
              <a:t>24/07/14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D73A9-12DC-B849-9E34-F4009413FF2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431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D73A9-12DC-B849-9E34-F4009413FF22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361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D73A9-12DC-B849-9E34-F4009413FF22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964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24/07/14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24/07/14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DE14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comète de 1910 (Halley)</a:t>
            </a:r>
            <a:endParaRPr lang="fr-CA" dirty="0"/>
          </a:p>
        </p:txBody>
      </p:sp>
      <p:pic>
        <p:nvPicPr>
          <p:cNvPr id="3" name="Image 2" descr="19mai19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33" y="1600200"/>
            <a:ext cx="6900795" cy="4526922"/>
          </a:xfrm>
          <a:prstGeom prst="rect">
            <a:avLst/>
          </a:prstGeom>
          <a:ln>
            <a:solidFill>
              <a:srgbClr val="7E78B7"/>
            </a:solidFill>
          </a:ln>
        </p:spPr>
      </p:pic>
    </p:spTree>
    <p:extLst>
      <p:ext uri="{BB962C8B-B14F-4D97-AF65-F5344CB8AC3E}">
        <p14:creationId xmlns:p14="http://schemas.microsoft.com/office/powerpoint/2010/main" val="39935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Qu’est-ce qu’une COMÈTE 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 smtClean="0"/>
              <a:t>« Boule de neige sale »</a:t>
            </a:r>
          </a:p>
          <a:p>
            <a:pPr algn="r">
              <a:buFontTx/>
              <a:buChar char="-"/>
            </a:pPr>
            <a:r>
              <a:rPr lang="fr-CA" dirty="0" smtClean="0"/>
              <a:t>Fred L. Whipple</a:t>
            </a:r>
          </a:p>
          <a:p>
            <a:r>
              <a:rPr lang="fr-CA" dirty="0" smtClean="0"/>
              <a:t>Composée de glaces et de poussières</a:t>
            </a:r>
            <a:endParaRPr lang="fr-CA" dirty="0"/>
          </a:p>
          <a:p>
            <a:pPr algn="r">
              <a:buFontTx/>
              <a:buChar char="-"/>
            </a:pPr>
            <a:endParaRPr lang="fr-CA" dirty="0" smtClean="0"/>
          </a:p>
          <a:p>
            <a:pPr>
              <a:buFont typeface="Arial"/>
              <a:buChar char="•"/>
            </a:pPr>
            <a:r>
              <a:rPr lang="fr-CA" dirty="0" smtClean="0">
                <a:solidFill>
                  <a:srgbClr val="FFFF00"/>
                </a:solidFill>
              </a:rPr>
              <a:t>Le noyau</a:t>
            </a:r>
          </a:p>
          <a:p>
            <a:pPr>
              <a:buFont typeface="Arial"/>
              <a:buChar char="•"/>
            </a:pPr>
            <a:r>
              <a:rPr lang="fr-CA" dirty="0" smtClean="0">
                <a:solidFill>
                  <a:srgbClr val="FFFF00"/>
                </a:solidFill>
              </a:rPr>
              <a:t>La chevelure (ou coma)</a:t>
            </a:r>
          </a:p>
          <a:p>
            <a:pPr>
              <a:buFont typeface="Arial"/>
              <a:buChar char="•"/>
            </a:pPr>
            <a:r>
              <a:rPr lang="fr-CA" dirty="0" smtClean="0">
                <a:solidFill>
                  <a:srgbClr val="FFFF00"/>
                </a:solidFill>
              </a:rPr>
              <a:t>Les queues</a:t>
            </a:r>
            <a:endParaRPr lang="fr-CA" dirty="0">
              <a:solidFill>
                <a:srgbClr val="FFFF00"/>
              </a:solidFill>
            </a:endParaRPr>
          </a:p>
        </p:txBody>
      </p:sp>
      <p:pic>
        <p:nvPicPr>
          <p:cNvPr id="5" name="Espace réservé du contenu 4" descr="schema_comete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 rot="16200000">
            <a:off x="4200832" y="5678794"/>
            <a:ext cx="6792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 : C&amp;E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39051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50-00270-02hig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98245" y="-818423"/>
            <a:ext cx="6254002" cy="8415468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8684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D’où viennent les comètes ?</a:t>
            </a:r>
            <a:endParaRPr lang="fr-CA" dirty="0"/>
          </a:p>
        </p:txBody>
      </p:sp>
      <p:pic>
        <p:nvPicPr>
          <p:cNvPr id="3" name="Image 2" descr="Kuiper Bel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76" y="2433617"/>
            <a:ext cx="8476189" cy="2825994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3451216" y="5259611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La Ceinture de Kuiper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2282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Nuage d’Oort</a:t>
            </a:r>
            <a:endParaRPr lang="fr-CA" dirty="0"/>
          </a:p>
        </p:txBody>
      </p:sp>
      <p:pic>
        <p:nvPicPr>
          <p:cNvPr id="4" name="Espace réservé du contenu 3" descr="pia17046red-full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95" y="1600200"/>
            <a:ext cx="7135478" cy="4525963"/>
          </a:xfrm>
          <a:ln>
            <a:solidFill>
              <a:srgbClr val="7E78B7"/>
            </a:solidFill>
          </a:ln>
        </p:spPr>
      </p:pic>
      <p:sp>
        <p:nvSpPr>
          <p:cNvPr id="5" name="ZoneTexte 4"/>
          <p:cNvSpPr txBox="1"/>
          <p:nvPr/>
        </p:nvSpPr>
        <p:spPr>
          <a:xfrm rot="5400000">
            <a:off x="7619674" y="2125399"/>
            <a:ext cx="1265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NASA/JPL-Caltech</a:t>
            </a:r>
            <a:endParaRPr lang="fr-CA" sz="800" dirty="0"/>
          </a:p>
        </p:txBody>
      </p:sp>
      <p:sp>
        <p:nvSpPr>
          <p:cNvPr id="6" name="ZoneTexte 5"/>
          <p:cNvSpPr txBox="1"/>
          <p:nvPr/>
        </p:nvSpPr>
        <p:spPr>
          <a:xfrm>
            <a:off x="2125960" y="6126163"/>
            <a:ext cx="4890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L’Héliosphère et le Nuage d’Oort (échelle logarithmique)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26272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400" dirty="0" smtClean="0"/>
              <a:t>Les comètes sont-elles éternelles ?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400" dirty="0" smtClean="0"/>
              <a:t>Plusieurs facteurs peuvent perturber la vie d’une comète :</a:t>
            </a:r>
          </a:p>
          <a:p>
            <a:pPr lvl="1"/>
            <a:r>
              <a:rPr lang="fr-CA" sz="2000" dirty="0" smtClean="0">
                <a:solidFill>
                  <a:srgbClr val="FFFF00"/>
                </a:solidFill>
              </a:rPr>
              <a:t>impact</a:t>
            </a:r>
            <a:r>
              <a:rPr lang="fr-CA" sz="2000" dirty="0" smtClean="0"/>
              <a:t> avec une planète, un satellite ou le Soleil</a:t>
            </a:r>
          </a:p>
          <a:p>
            <a:pPr lvl="1"/>
            <a:r>
              <a:rPr lang="fr-CA" sz="2000" dirty="0" smtClean="0">
                <a:solidFill>
                  <a:srgbClr val="FFFF00"/>
                </a:solidFill>
              </a:rPr>
              <a:t>fragmentation</a:t>
            </a:r>
            <a:r>
              <a:rPr lang="fr-CA" sz="2000" dirty="0" smtClean="0"/>
              <a:t> de la comète</a:t>
            </a:r>
          </a:p>
          <a:p>
            <a:pPr lvl="1"/>
            <a:r>
              <a:rPr lang="fr-CA" sz="2000" dirty="0" smtClean="0">
                <a:solidFill>
                  <a:srgbClr val="FFFF00"/>
                </a:solidFill>
              </a:rPr>
              <a:t>les passages successifs </a:t>
            </a:r>
            <a:r>
              <a:rPr lang="fr-CA" sz="2000" dirty="0" smtClean="0"/>
              <a:t>autour du Soleil consument la comète</a:t>
            </a:r>
            <a:endParaRPr lang="fr-CA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5333421" y="5573933"/>
            <a:ext cx="3063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La comète ISON s’est désagrégée</a:t>
            </a:r>
          </a:p>
          <a:p>
            <a:pPr algn="ctr"/>
            <a:r>
              <a:rPr lang="fr-CA" sz="1600" dirty="0" smtClean="0"/>
              <a:t>après son passage au périhélie</a:t>
            </a:r>
            <a:endParaRPr lang="fr-CA" sz="1600" dirty="0"/>
          </a:p>
        </p:txBody>
      </p:sp>
      <p:pic>
        <p:nvPicPr>
          <p:cNvPr id="8" name="Espace réservé du contenu 7" descr="Comet_ISON_Oct_08_2013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9205" y="2048768"/>
            <a:ext cx="3145570" cy="3525165"/>
          </a:xfrm>
          <a:ln>
            <a:solidFill>
              <a:srgbClr val="7E78B7"/>
            </a:solidFill>
          </a:ln>
        </p:spPr>
      </p:pic>
      <p:sp>
        <p:nvSpPr>
          <p:cNvPr id="9" name="ZoneTexte 8"/>
          <p:cNvSpPr txBox="1"/>
          <p:nvPr/>
        </p:nvSpPr>
        <p:spPr>
          <a:xfrm rot="5400000">
            <a:off x="7007461" y="3476082"/>
            <a:ext cx="30700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en-US" sz="800" dirty="0"/>
              <a:t>Adam Block/Mount Lemmon SkyCenter/University of </a:t>
            </a:r>
            <a:r>
              <a:rPr lang="en-US" sz="800" dirty="0" smtClean="0"/>
              <a:t>Arizona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93414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 rot="5400000">
            <a:off x="8417387" y="584002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ESA</a:t>
            </a:r>
            <a:endParaRPr lang="fr-CA" sz="800" dirty="0"/>
          </a:p>
        </p:txBody>
      </p:sp>
      <p:pic>
        <p:nvPicPr>
          <p:cNvPr id="2" name="SHOEMAKER LEVY 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830" y="362146"/>
            <a:ext cx="8128000" cy="6096000"/>
          </a:xfrm>
          <a:prstGeom prst="rect">
            <a:avLst/>
          </a:prstGeom>
          <a:ln>
            <a:solidFill>
              <a:srgbClr val="7E78B7"/>
            </a:solidFill>
          </a:ln>
        </p:spPr>
      </p:pic>
    </p:spTree>
    <p:extLst>
      <p:ext uri="{BB962C8B-B14F-4D97-AF65-F5344CB8AC3E}">
        <p14:creationId xmlns:p14="http://schemas.microsoft.com/office/powerpoint/2010/main" val="380333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SA _ Comet ISON's Full Perihelion Pass(360p_H.264-AAC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1" y="1193674"/>
            <a:ext cx="8128000" cy="457200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850444" y="5765674"/>
            <a:ext cx="344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Fragmentation de la comète ISON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508001" y="978230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NASA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78560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400" dirty="0" smtClean="0"/>
              <a:t>Les comètes ne sont pas éternelles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000" dirty="0" smtClean="0"/>
              <a:t>On estime que les comètes perdent toute leur glace après environ </a:t>
            </a:r>
            <a:r>
              <a:rPr lang="fr-CA" sz="2000" dirty="0" smtClean="0">
                <a:solidFill>
                  <a:srgbClr val="FFFF00"/>
                </a:solidFill>
              </a:rPr>
              <a:t>500 passages </a:t>
            </a:r>
            <a:r>
              <a:rPr lang="fr-CA" sz="2000" dirty="0" smtClean="0"/>
              <a:t>autour du Soleil (pour Halley ~ 38 000 ans)</a:t>
            </a:r>
          </a:p>
          <a:p>
            <a:endParaRPr lang="fr-CA" sz="1050" dirty="0"/>
          </a:p>
          <a:p>
            <a:r>
              <a:rPr lang="fr-CA" sz="2000" dirty="0" smtClean="0"/>
              <a:t>La comète de Halley perd environ </a:t>
            </a:r>
            <a:r>
              <a:rPr lang="fr-CA" sz="2000" dirty="0" smtClean="0">
                <a:solidFill>
                  <a:srgbClr val="FFFF00"/>
                </a:solidFill>
              </a:rPr>
              <a:t>2 mètres d’épaisseur </a:t>
            </a:r>
            <a:r>
              <a:rPr lang="fr-CA" sz="2000" dirty="0" smtClean="0"/>
              <a:t>à chaque passage (théoriquement, en fin de vie, Halley aura perdu 1 km d’épaisseur)</a:t>
            </a:r>
            <a:endParaRPr lang="fr-CA" sz="2000" dirty="0"/>
          </a:p>
        </p:txBody>
      </p:sp>
      <p:pic>
        <p:nvPicPr>
          <p:cNvPr id="4" name="Image 3" descr="halley_giotto_bi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11697" y="2686946"/>
            <a:ext cx="4515125" cy="2363309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5397703" y="6139969"/>
            <a:ext cx="292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 de Halley vue par Giotto</a:t>
            </a:r>
            <a:endParaRPr lang="fr-CA" sz="1600" dirty="0"/>
          </a:p>
        </p:txBody>
      </p:sp>
      <p:sp>
        <p:nvSpPr>
          <p:cNvPr id="6" name="ZoneTexte 5"/>
          <p:cNvSpPr txBox="1"/>
          <p:nvPr/>
        </p:nvSpPr>
        <p:spPr>
          <a:xfrm rot="5400000">
            <a:off x="6845040" y="2816912"/>
            <a:ext cx="2627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Halley </a:t>
            </a:r>
            <a:r>
              <a:rPr lang="fr-CA" sz="800" dirty="0" err="1" smtClean="0"/>
              <a:t>Multicolor</a:t>
            </a:r>
            <a:r>
              <a:rPr lang="fr-CA" sz="800" dirty="0" smtClean="0"/>
              <a:t> Camera Team/Giotto Project/ESA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49276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étoiles filantes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11111"/>
            <a:ext cx="4038600" cy="4981221"/>
          </a:xfrm>
        </p:spPr>
        <p:txBody>
          <a:bodyPr>
            <a:normAutofit fontScale="92500" lnSpcReduction="20000"/>
          </a:bodyPr>
          <a:lstStyle/>
          <a:p>
            <a:r>
              <a:rPr lang="fr-CA" sz="1900" dirty="0" smtClean="0"/>
              <a:t>Il existe deux types d’étoiles filantes :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étoiles filantes sporadiques </a:t>
            </a:r>
            <a:r>
              <a:rPr lang="fr-CA" sz="1800" dirty="0" smtClean="0"/>
              <a:t>(poussières d’astéroïdes)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étoiles filantes d’essaims </a:t>
            </a:r>
            <a:r>
              <a:rPr lang="fr-CA" sz="1800" dirty="0" smtClean="0"/>
              <a:t>(poussières cométaires)</a:t>
            </a:r>
          </a:p>
          <a:p>
            <a:pPr lvl="1"/>
            <a:endParaRPr lang="fr-CA" sz="800" dirty="0"/>
          </a:p>
          <a:p>
            <a:r>
              <a:rPr lang="fr-CA" sz="1900" dirty="0" smtClean="0"/>
              <a:t>Les essaims sont créés par des comètes ayant traversé l’orbite terrestre. Il en existe des dizaines, les plus importantes étant :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Perséides </a:t>
            </a:r>
            <a:r>
              <a:rPr lang="fr-CA" sz="1800" dirty="0" smtClean="0"/>
              <a:t>(en août)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Léonides </a:t>
            </a:r>
            <a:r>
              <a:rPr lang="fr-CA" sz="1800" dirty="0" smtClean="0"/>
              <a:t>(en novembre)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Géminides </a:t>
            </a:r>
            <a:r>
              <a:rPr lang="fr-CA" sz="1800" dirty="0" smtClean="0"/>
              <a:t>(en décembre)</a:t>
            </a:r>
            <a:endParaRPr lang="fr-CA" sz="1800" dirty="0"/>
          </a:p>
        </p:txBody>
      </p:sp>
      <p:pic>
        <p:nvPicPr>
          <p:cNvPr id="5" name="Image 4" descr="103-00115-04hig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70062" y="2264141"/>
            <a:ext cx="4070231" cy="3064874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410789" y="5845500"/>
            <a:ext cx="2787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Pluie d’étoiles filantes d’essaim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572915" y="2502691"/>
            <a:ext cx="1697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A. </a:t>
            </a:r>
            <a:r>
              <a:rPr lang="fr-FR" sz="800" dirty="0" err="1"/>
              <a:t>Fujii</a:t>
            </a:r>
            <a:r>
              <a:rPr lang="fr-FR" sz="800" dirty="0"/>
              <a:t>/Ciel et Espace Photos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69505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9_COMETE_Decouverte-atttendue_Comete-Lovejo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807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642556"/>
            <a:ext cx="2351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pl-PL" sz="800" b="1" dirty="0"/>
              <a:t>Michael </a:t>
            </a:r>
            <a:r>
              <a:rPr lang="pl-PL" sz="800" b="1" dirty="0" err="1"/>
              <a:t>Carlowicz</a:t>
            </a:r>
            <a:r>
              <a:rPr lang="pl-PL" sz="800" b="1" dirty="0"/>
              <a:t>/NASA Earth </a:t>
            </a:r>
            <a:r>
              <a:rPr lang="pl-PL" sz="800" b="1" dirty="0" err="1" smtClean="0"/>
              <a:t>Observator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58732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Perséides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r-CA" sz="2000" dirty="0" smtClean="0"/>
              <a:t>Aussi appelées les Larmes de St. Laurent</a:t>
            </a:r>
          </a:p>
          <a:p>
            <a:r>
              <a:rPr lang="fr-CA" sz="2000" dirty="0" smtClean="0"/>
              <a:t>Essaim de météores issus de la comète </a:t>
            </a:r>
            <a:r>
              <a:rPr lang="fr-CA" sz="2000" dirty="0" smtClean="0">
                <a:solidFill>
                  <a:srgbClr val="FFFF00"/>
                </a:solidFill>
              </a:rPr>
              <a:t>Swift-Tuttle</a:t>
            </a:r>
          </a:p>
          <a:p>
            <a:r>
              <a:rPr lang="fr-CA" sz="2000" dirty="0" smtClean="0"/>
              <a:t>La Terre traverse l’essaim entre la fin juillet et août (pic le 12 août)</a:t>
            </a:r>
          </a:p>
          <a:p>
            <a:r>
              <a:rPr lang="fr-CA" sz="2000" dirty="0" smtClean="0"/>
              <a:t>Près d’une centaine de minuscules particules se consument chaque heure entre 115 et 90 km d’altitude</a:t>
            </a:r>
            <a:endParaRPr lang="fr-CA" sz="2000" dirty="0"/>
          </a:p>
        </p:txBody>
      </p:sp>
      <p:pic>
        <p:nvPicPr>
          <p:cNvPr id="5" name="Image 4" descr="swift_tuttle_pat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80" y="2083402"/>
            <a:ext cx="3644896" cy="3231808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997363" y="5315210"/>
            <a:ext cx="3252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Trajectoire de la comète Swift-Tuttle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2188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_COMETE_interet_Asteroids_skypi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6430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660145"/>
            <a:ext cx="7181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CNES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408446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lyabins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34" y="897078"/>
            <a:ext cx="8950732" cy="5034787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484876" y="5918210"/>
            <a:ext cx="417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Météorite de </a:t>
            </a:r>
            <a:r>
              <a:rPr lang="fr-CA" dirty="0" err="1" smtClean="0"/>
              <a:t>Chelyabinsk</a:t>
            </a:r>
            <a:r>
              <a:rPr lang="fr-CA" dirty="0" smtClean="0"/>
              <a:t> </a:t>
            </a:r>
            <a:r>
              <a:rPr lang="fr-FR" dirty="0" smtClean="0"/>
              <a:t>–</a:t>
            </a:r>
            <a:r>
              <a:rPr lang="fr-CA" dirty="0" smtClean="0"/>
              <a:t> 15 février 2013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96634" y="671145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32745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Comète de Halley</a:t>
            </a:r>
            <a:endParaRPr lang="fr-CA" dirty="0"/>
          </a:p>
        </p:txBody>
      </p:sp>
      <p:pic>
        <p:nvPicPr>
          <p:cNvPr id="15" name="Image 14" descr="050-00435-01high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406" y="1600200"/>
            <a:ext cx="4841030" cy="4632664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5770436" y="1963242"/>
            <a:ext cx="24578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Période : ~76 ans</a:t>
            </a:r>
          </a:p>
          <a:p>
            <a:endParaRPr lang="fr-CA" dirty="0"/>
          </a:p>
          <a:p>
            <a:r>
              <a:rPr lang="fr-CA" dirty="0" smtClean="0"/>
              <a:t>Taille : 8 x 7 x 16 km</a:t>
            </a:r>
          </a:p>
          <a:p>
            <a:endParaRPr lang="fr-CA" dirty="0"/>
          </a:p>
          <a:p>
            <a:r>
              <a:rPr lang="fr-CA" dirty="0" smtClean="0"/>
              <a:t>Périhélie : ~0,6 UA</a:t>
            </a:r>
          </a:p>
          <a:p>
            <a:endParaRPr lang="fr-CA" dirty="0"/>
          </a:p>
          <a:p>
            <a:r>
              <a:rPr lang="fr-CA" dirty="0" smtClean="0"/>
              <a:t>Dernier passage : 1986</a:t>
            </a:r>
          </a:p>
          <a:p>
            <a:endParaRPr lang="fr-CA" dirty="0"/>
          </a:p>
          <a:p>
            <a:r>
              <a:rPr lang="fr-CA" dirty="0" smtClean="0"/>
              <a:t>Prochain passage : 2061</a:t>
            </a:r>
            <a:endParaRPr lang="fr-CA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27267" y="2341428"/>
            <a:ext cx="1697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A. </a:t>
            </a:r>
            <a:r>
              <a:rPr lang="fr-FR" sz="800" dirty="0" err="1"/>
              <a:t>Fujii</a:t>
            </a:r>
            <a:r>
              <a:rPr lang="fr-FR" sz="800" dirty="0"/>
              <a:t>/Ciel et Espace Photos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22190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Comète Hale-Bopp</a:t>
            </a:r>
            <a:endParaRPr lang="fr-CA" dirty="0"/>
          </a:p>
        </p:txBody>
      </p:sp>
      <p:pic>
        <p:nvPicPr>
          <p:cNvPr id="3" name="Image 2" descr="050-00270-02hig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33049" y="1055235"/>
            <a:ext cx="4103155" cy="552126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112054" y="2167501"/>
            <a:ext cx="26415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Période : ~2 500 ans</a:t>
            </a:r>
          </a:p>
          <a:p>
            <a:endParaRPr lang="fr-CA" dirty="0"/>
          </a:p>
          <a:p>
            <a:r>
              <a:rPr lang="fr-CA" dirty="0" smtClean="0"/>
              <a:t>Taille : ~60 km</a:t>
            </a:r>
          </a:p>
          <a:p>
            <a:endParaRPr lang="fr-CA" dirty="0"/>
          </a:p>
          <a:p>
            <a:r>
              <a:rPr lang="fr-CA" dirty="0" smtClean="0"/>
              <a:t>Périhélie : ~0,9 UA</a:t>
            </a:r>
          </a:p>
          <a:p>
            <a:endParaRPr lang="fr-CA" dirty="0"/>
          </a:p>
          <a:p>
            <a:r>
              <a:rPr lang="fr-CA" dirty="0" smtClean="0"/>
              <a:t>Dernier passage : 1997</a:t>
            </a:r>
          </a:p>
          <a:p>
            <a:endParaRPr lang="fr-CA" dirty="0"/>
          </a:p>
          <a:p>
            <a:r>
              <a:rPr lang="fr-CA" dirty="0" smtClean="0"/>
              <a:t>Prochain passage : ~4400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567329" y="2640167"/>
            <a:ext cx="1967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B&amp;S Fletcher/Ciel et Espace Photos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54519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Comète ISON</a:t>
            </a:r>
            <a:endParaRPr lang="fr-CA" dirty="0"/>
          </a:p>
        </p:txBody>
      </p:sp>
      <p:pic>
        <p:nvPicPr>
          <p:cNvPr id="3" name="Image 2" descr="Hubble's_Last_Look_at_Comet_ISON_Before_Periheli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37" y="1696842"/>
            <a:ext cx="4367515" cy="4353049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5609952" y="2001834"/>
            <a:ext cx="257628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Période : </a:t>
            </a:r>
            <a:r>
              <a:rPr lang="fr-CA" dirty="0" smtClean="0"/>
              <a:t>∞</a:t>
            </a:r>
            <a:endParaRPr lang="fr-CA" dirty="0"/>
          </a:p>
          <a:p>
            <a:endParaRPr lang="fr-CA" dirty="0"/>
          </a:p>
          <a:p>
            <a:r>
              <a:rPr lang="fr-CA" dirty="0"/>
              <a:t>Taille </a:t>
            </a:r>
            <a:r>
              <a:rPr lang="fr-CA" dirty="0" smtClean="0"/>
              <a:t>: &lt; 1 km</a:t>
            </a:r>
            <a:endParaRPr lang="fr-CA" dirty="0"/>
          </a:p>
          <a:p>
            <a:endParaRPr lang="fr-CA" dirty="0"/>
          </a:p>
          <a:p>
            <a:r>
              <a:rPr lang="fr-CA" dirty="0"/>
              <a:t>Périhélie </a:t>
            </a:r>
            <a:r>
              <a:rPr lang="fr-CA" dirty="0" smtClean="0"/>
              <a:t>: ~0,01 UA</a:t>
            </a:r>
            <a:endParaRPr lang="fr-CA" dirty="0"/>
          </a:p>
          <a:p>
            <a:endParaRPr lang="fr-CA" dirty="0"/>
          </a:p>
          <a:p>
            <a:r>
              <a:rPr lang="fr-CA" dirty="0"/>
              <a:t>Dernier passage </a:t>
            </a:r>
            <a:r>
              <a:rPr lang="fr-CA" dirty="0" smtClean="0"/>
              <a:t>: 2013</a:t>
            </a:r>
            <a:endParaRPr lang="fr-CA" dirty="0"/>
          </a:p>
          <a:p>
            <a:endParaRPr lang="fr-CA" dirty="0"/>
          </a:p>
          <a:p>
            <a:r>
              <a:rPr lang="fr-CA" dirty="0"/>
              <a:t>Prochain passage </a:t>
            </a:r>
            <a:r>
              <a:rPr lang="fr-CA" dirty="0" smtClean="0"/>
              <a:t>: aucun</a:t>
            </a:r>
            <a:endParaRPr lang="fr-CA" dirty="0"/>
          </a:p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 rot="16200000">
            <a:off x="673193" y="2060112"/>
            <a:ext cx="9419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NASA/ESA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96077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Comète McNaught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6060337" y="2346976"/>
            <a:ext cx="25575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Période : </a:t>
            </a:r>
            <a:r>
              <a:rPr lang="fr-CA" dirty="0" smtClean="0"/>
              <a:t>~100 000 ans</a:t>
            </a:r>
            <a:endParaRPr lang="fr-CA" dirty="0"/>
          </a:p>
          <a:p>
            <a:endParaRPr lang="fr-CA" dirty="0"/>
          </a:p>
          <a:p>
            <a:r>
              <a:rPr lang="fr-CA" dirty="0"/>
              <a:t>Taille : </a:t>
            </a:r>
            <a:r>
              <a:rPr lang="fr-CA" dirty="0" smtClean="0"/>
              <a:t>une dizaine de km</a:t>
            </a:r>
            <a:endParaRPr lang="fr-CA" dirty="0"/>
          </a:p>
          <a:p>
            <a:endParaRPr lang="fr-CA" dirty="0"/>
          </a:p>
          <a:p>
            <a:r>
              <a:rPr lang="fr-CA" dirty="0"/>
              <a:t>Périhélie : ~</a:t>
            </a:r>
            <a:r>
              <a:rPr lang="fr-CA" dirty="0" smtClean="0"/>
              <a:t>0,2 </a:t>
            </a:r>
            <a:r>
              <a:rPr lang="fr-CA" dirty="0"/>
              <a:t>UA</a:t>
            </a:r>
          </a:p>
          <a:p>
            <a:endParaRPr lang="fr-CA" dirty="0"/>
          </a:p>
          <a:p>
            <a:r>
              <a:rPr lang="fr-CA" dirty="0"/>
              <a:t>Dernier passage : </a:t>
            </a:r>
            <a:r>
              <a:rPr lang="fr-CA" dirty="0" smtClean="0"/>
              <a:t>2007</a:t>
            </a:r>
            <a:endParaRPr lang="fr-CA" dirty="0"/>
          </a:p>
          <a:p>
            <a:endParaRPr lang="fr-CA" dirty="0"/>
          </a:p>
          <a:p>
            <a:r>
              <a:rPr lang="fr-CA" dirty="0"/>
              <a:t>Prochain passage : </a:t>
            </a:r>
            <a:r>
              <a:rPr lang="fr-CA" dirty="0" smtClean="0"/>
              <a:t>?</a:t>
            </a:r>
            <a:endParaRPr lang="fr-CA" dirty="0"/>
          </a:p>
        </p:txBody>
      </p:sp>
      <p:pic>
        <p:nvPicPr>
          <p:cNvPr id="5" name="Image 4" descr="McNaught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10" y="2111012"/>
            <a:ext cx="5391527" cy="3590757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 rot="16200000">
            <a:off x="235344" y="2332866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9620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lose-up_of_comet_on_30_Apri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41" y="469396"/>
            <a:ext cx="8812919" cy="5467072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20641" y="5936468"/>
            <a:ext cx="3968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da-DK" sz="800" dirty="0"/>
              <a:t>ESA/Rosetta/MPS for OSIRIS Team MPS/UPD/LAM/IAA/SSO/INTA/UPM/DASP/IDA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87838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otating_view_of_comet_on_14_July_20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75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16200000">
            <a:off x="-1876505" y="4766051"/>
            <a:ext cx="3968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da-DK" sz="800" dirty="0"/>
              <a:t>ESA/Rosetta/MPS for OSIRIS Team MPS/UPD/LAM/IAA/SSO/INTA/UPM/DASP/IDA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32943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osett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642556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32528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comètes dans l’HISTOIRE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Antiquité</a:t>
            </a:r>
          </a:p>
          <a:p>
            <a:pPr lvl="1"/>
            <a:r>
              <a:rPr lang="fr-CA" sz="2000" dirty="0" smtClean="0"/>
              <a:t>Première trace écrite d’observations de comètes : Chaldée/Chine, X</a:t>
            </a:r>
            <a:r>
              <a:rPr lang="fr-FR" sz="2000" dirty="0" err="1" smtClean="0"/>
              <a:t>I</a:t>
            </a:r>
            <a:r>
              <a:rPr lang="fr-FR" sz="2000" baseline="30000" dirty="0" err="1" smtClean="0"/>
              <a:t>e</a:t>
            </a:r>
            <a:r>
              <a:rPr lang="fr-FR" sz="2000" dirty="0" smtClean="0"/>
              <a:t> s.</a:t>
            </a:r>
            <a:r>
              <a:rPr lang="fr-CA" sz="2000" dirty="0" smtClean="0"/>
              <a:t> av. JC</a:t>
            </a:r>
          </a:p>
          <a:p>
            <a:pPr lvl="1"/>
            <a:r>
              <a:rPr lang="fr-CA" sz="2000" dirty="0"/>
              <a:t>Plus ancien passage attesté de la comète de Halley : Chine, 611 av. </a:t>
            </a:r>
            <a:r>
              <a:rPr lang="fr-CA" sz="2000" dirty="0" smtClean="0"/>
              <a:t>JC</a:t>
            </a:r>
          </a:p>
          <a:p>
            <a:pPr lvl="1"/>
            <a:r>
              <a:rPr lang="fr-CA" sz="2000" dirty="0"/>
              <a:t>P</a:t>
            </a:r>
            <a:r>
              <a:rPr lang="fr-CA" sz="2000" dirty="0" smtClean="0"/>
              <a:t>lus ancien dessin de comètes : Chine, IV</a:t>
            </a:r>
            <a:r>
              <a:rPr lang="fr-CA" sz="2000" baseline="30000" dirty="0" smtClean="0"/>
              <a:t>e</a:t>
            </a:r>
            <a:r>
              <a:rPr lang="fr-CA" sz="2000" dirty="0" smtClean="0"/>
              <a:t> s. av. JC</a:t>
            </a:r>
          </a:p>
        </p:txBody>
      </p:sp>
      <p:pic>
        <p:nvPicPr>
          <p:cNvPr id="7" name="Espace réservé du contenu 6" descr="Pronos CDM 2014 - Clément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672" y="1910645"/>
            <a:ext cx="3907240" cy="3903133"/>
          </a:xfrm>
          <a:ln>
            <a:solidFill>
              <a:srgbClr val="7E78B7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4793672" y="5813778"/>
            <a:ext cx="3660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Comètes </a:t>
            </a:r>
            <a:r>
              <a:rPr lang="fr-FR" sz="1600" dirty="0" smtClean="0"/>
              <a:t>–</a:t>
            </a:r>
            <a:r>
              <a:rPr lang="fr-CA" sz="1600" dirty="0" smtClean="0"/>
              <a:t> Manuscrit Chinois, IV</a:t>
            </a:r>
            <a:r>
              <a:rPr lang="fr-CA" sz="1600" baseline="30000" dirty="0" smtClean="0"/>
              <a:t>e</a:t>
            </a:r>
            <a:r>
              <a:rPr lang="fr-CA" sz="1600" dirty="0" smtClean="0"/>
              <a:t> s. av. JC</a:t>
            </a:r>
            <a:endParaRPr lang="fr-CA" sz="1600" dirty="0"/>
          </a:p>
        </p:txBody>
      </p:sp>
      <p:sp>
        <p:nvSpPr>
          <p:cNvPr id="9" name="ZoneTexte 8"/>
          <p:cNvSpPr txBox="1"/>
          <p:nvPr/>
        </p:nvSpPr>
        <p:spPr>
          <a:xfrm rot="5400000">
            <a:off x="8312585" y="2180916"/>
            <a:ext cx="7559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NASA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65043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ROSETTA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552637" cy="4123066"/>
          </a:xfrm>
        </p:spPr>
        <p:txBody>
          <a:bodyPr>
            <a:normAutofit fontScale="92500" lnSpcReduction="10000"/>
          </a:bodyPr>
          <a:lstStyle/>
          <a:p>
            <a:r>
              <a:rPr lang="fr-CA" sz="2000" dirty="0" smtClean="0"/>
              <a:t>Mission de </a:t>
            </a:r>
            <a:r>
              <a:rPr lang="fr-CA" sz="2000" dirty="0" smtClean="0">
                <a:solidFill>
                  <a:srgbClr val="FFFF00"/>
                </a:solidFill>
              </a:rPr>
              <a:t>l’Agence Spatiale Européenne</a:t>
            </a:r>
          </a:p>
          <a:p>
            <a:r>
              <a:rPr lang="fr-CA" sz="2000" dirty="0" smtClean="0"/>
              <a:t>Lancée le 2 mars 2004 depuis le </a:t>
            </a:r>
            <a:r>
              <a:rPr lang="fr-CA" sz="2000" dirty="0" smtClean="0">
                <a:solidFill>
                  <a:srgbClr val="FFFF00"/>
                </a:solidFill>
              </a:rPr>
              <a:t>centre spatial guyanais</a:t>
            </a:r>
            <a:r>
              <a:rPr lang="fr-CA" sz="2000" dirty="0" smtClean="0"/>
              <a:t>, port spatial de l’Europe</a:t>
            </a:r>
          </a:p>
          <a:p>
            <a:r>
              <a:rPr lang="fr-CA" sz="2000" dirty="0" smtClean="0"/>
              <a:t>Lanceur Ariane 5G+</a:t>
            </a:r>
          </a:p>
          <a:p>
            <a:r>
              <a:rPr lang="fr-CA" sz="2000" dirty="0" smtClean="0"/>
              <a:t>Orbiteur + Atterrisseur (Philæ)</a:t>
            </a:r>
          </a:p>
          <a:p>
            <a:r>
              <a:rPr lang="fr-CA" sz="2000" dirty="0" smtClean="0"/>
              <a:t>Masse : 3000 kg</a:t>
            </a:r>
          </a:p>
          <a:p>
            <a:r>
              <a:rPr lang="fr-CA" sz="2000" dirty="0" smtClean="0"/>
              <a:t>Mission : Étudier la comète </a:t>
            </a:r>
            <a:r>
              <a:rPr lang="fr-CA" sz="2000" dirty="0" smtClean="0">
                <a:solidFill>
                  <a:srgbClr val="FFFF00"/>
                </a:solidFill>
              </a:rPr>
              <a:t>Churyumov-Gerasimenko</a:t>
            </a:r>
            <a:endParaRPr lang="fr-CA" sz="2000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00450" y="5588608"/>
            <a:ext cx="2796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Airbus Defence and </a:t>
            </a:r>
            <a:r>
              <a:rPr lang="fr-FR" sz="1400" dirty="0" smtClean="0"/>
              <a:t>Space</a:t>
            </a:r>
            <a:endParaRPr lang="fr-FR" sz="1400" dirty="0"/>
          </a:p>
          <a:p>
            <a:pPr algn="ctr"/>
            <a:r>
              <a:rPr lang="fr-FR" sz="1400" dirty="0" smtClean="0"/>
              <a:t>maitre </a:t>
            </a:r>
            <a:r>
              <a:rPr lang="fr-FR" sz="1400" dirty="0"/>
              <a:t>d’œuvre de la sonde Rosetta</a:t>
            </a:r>
            <a:endParaRPr lang="fr-CA" sz="1400" dirty="0"/>
          </a:p>
        </p:txBody>
      </p:sp>
      <p:sp>
        <p:nvSpPr>
          <p:cNvPr id="9" name="ZoneTexte 8"/>
          <p:cNvSpPr txBox="1"/>
          <p:nvPr/>
        </p:nvSpPr>
        <p:spPr>
          <a:xfrm rot="5400000">
            <a:off x="7562518" y="2234578"/>
            <a:ext cx="1484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Airbus Defence &amp; Space</a:t>
            </a:r>
            <a:endParaRPr lang="fr-CA" sz="800" dirty="0"/>
          </a:p>
        </p:txBody>
      </p:sp>
      <p:pic>
        <p:nvPicPr>
          <p:cNvPr id="4" name="Image 3" descr="Rosetta_integration_germany_3_astriu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106" y="1600200"/>
            <a:ext cx="2879132" cy="3988408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952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L’orbiteur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17378" cy="4525963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Masse : 3 050 kg (carburant : 1 750 kg)</a:t>
            </a:r>
          </a:p>
          <a:p>
            <a:r>
              <a:rPr lang="fr-CA" sz="2000" dirty="0" smtClean="0"/>
              <a:t>Envergure : 32 m</a:t>
            </a:r>
          </a:p>
          <a:p>
            <a:r>
              <a:rPr lang="fr-CA" sz="2000" dirty="0" smtClean="0"/>
              <a:t>Possède </a:t>
            </a:r>
            <a:r>
              <a:rPr lang="fr-CA" sz="2000" dirty="0" smtClean="0">
                <a:solidFill>
                  <a:srgbClr val="FFFF00"/>
                </a:solidFill>
              </a:rPr>
              <a:t>les plus grands panneaux solaires</a:t>
            </a:r>
            <a:r>
              <a:rPr lang="fr-CA" sz="2000" dirty="0" smtClean="0"/>
              <a:t> pour une mission spatiale (65 m</a:t>
            </a:r>
            <a:r>
              <a:rPr lang="fr-CA" sz="2000" baseline="30000" dirty="0" smtClean="0"/>
              <a:t>2</a:t>
            </a:r>
            <a:r>
              <a:rPr lang="fr-CA" sz="2000" dirty="0" smtClean="0"/>
              <a:t>)</a:t>
            </a:r>
          </a:p>
          <a:p>
            <a:r>
              <a:rPr lang="fr-CA" sz="2000" dirty="0" smtClean="0"/>
              <a:t>11 instruments scientifiques</a:t>
            </a:r>
          </a:p>
        </p:txBody>
      </p:sp>
      <p:pic>
        <p:nvPicPr>
          <p:cNvPr id="6" name="Image 5" descr="02MISSION_presentation_rosett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72012" y="2189268"/>
            <a:ext cx="4232820" cy="3054685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367167" y="5828572"/>
            <a:ext cx="839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Rosetta</a:t>
            </a:r>
            <a:endParaRPr lang="fr-CA" sz="1600" dirty="0"/>
          </a:p>
        </p:txBody>
      </p:sp>
      <p:sp>
        <p:nvSpPr>
          <p:cNvPr id="8" name="ZoneTexte 7"/>
          <p:cNvSpPr txBox="1"/>
          <p:nvPr/>
        </p:nvSpPr>
        <p:spPr>
          <a:xfrm rot="5400000">
            <a:off x="7885018" y="2030947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898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L’atterrisseur - Philæ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000" dirty="0" smtClean="0"/>
              <a:t>Développé conjointement par le </a:t>
            </a:r>
            <a:r>
              <a:rPr lang="fr-CA" sz="2000" dirty="0" smtClean="0">
                <a:solidFill>
                  <a:srgbClr val="FFFF00"/>
                </a:solidFill>
              </a:rPr>
              <a:t>CNES et le DLR </a:t>
            </a:r>
            <a:r>
              <a:rPr lang="fr-CA" sz="2000" dirty="0" smtClean="0"/>
              <a:t>(agence spatiale allemande)</a:t>
            </a:r>
          </a:p>
          <a:p>
            <a:r>
              <a:rPr lang="fr-CA" sz="2000" dirty="0" smtClean="0"/>
              <a:t>Masse : 98 kg</a:t>
            </a:r>
            <a:endParaRPr lang="fr-CA" sz="2000" dirty="0"/>
          </a:p>
          <a:p>
            <a:r>
              <a:rPr lang="fr-CA" sz="2000" dirty="0" smtClean="0"/>
              <a:t>10 instruments scientifiques :</a:t>
            </a:r>
          </a:p>
          <a:p>
            <a:pPr lvl="1"/>
            <a:r>
              <a:rPr lang="fr-CA" sz="1600" dirty="0" smtClean="0"/>
              <a:t>Étudier la structure du noyau</a:t>
            </a:r>
          </a:p>
          <a:p>
            <a:pPr lvl="1"/>
            <a:r>
              <a:rPr lang="fr-CA" sz="1600" dirty="0" smtClean="0"/>
              <a:t>Analyser la composition du sol</a:t>
            </a:r>
          </a:p>
          <a:p>
            <a:pPr lvl="1"/>
            <a:r>
              <a:rPr lang="fr-CA" sz="1600" dirty="0" smtClean="0"/>
              <a:t>Étudier les propriétés physiques du noyau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Premier </a:t>
            </a:r>
            <a:r>
              <a:rPr lang="fr-CA" sz="2000" i="1" dirty="0" smtClean="0">
                <a:solidFill>
                  <a:srgbClr val="FFFF00"/>
                </a:solidFill>
              </a:rPr>
              <a:t>lander</a:t>
            </a:r>
            <a:r>
              <a:rPr lang="fr-CA" sz="2000" dirty="0" smtClean="0">
                <a:solidFill>
                  <a:srgbClr val="FFFF00"/>
                </a:solidFill>
              </a:rPr>
              <a:t> sur une comète</a:t>
            </a:r>
          </a:p>
        </p:txBody>
      </p:sp>
      <p:pic>
        <p:nvPicPr>
          <p:cNvPr id="5" name="Image 4" descr="16PHILAE_presentation_phila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281528"/>
            <a:ext cx="3870540" cy="2902905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411134" y="5184433"/>
            <a:ext cx="4049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Philæ sur la comète Churyumov-Gerasimenko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919615" y="2712275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51050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511427_1507527909462958_8660878295429828317_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00" y="0"/>
            <a:ext cx="857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objectifs de Rosetta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55196" cy="4525963"/>
          </a:xfrm>
        </p:spPr>
        <p:txBody>
          <a:bodyPr>
            <a:noAutofit/>
          </a:bodyPr>
          <a:lstStyle/>
          <a:p>
            <a:r>
              <a:rPr lang="fr-CA" sz="2000" dirty="0">
                <a:solidFill>
                  <a:srgbClr val="FFFFFF"/>
                </a:solidFill>
              </a:rPr>
              <a:t>Comprendre l’activité des </a:t>
            </a:r>
            <a:r>
              <a:rPr lang="fr-CA" sz="2000" dirty="0" smtClean="0">
                <a:solidFill>
                  <a:srgbClr val="FFFFFF"/>
                </a:solidFill>
              </a:rPr>
              <a:t>comètes</a:t>
            </a:r>
            <a:endParaRPr lang="fr-CA" sz="2000" dirty="0" smtClean="0"/>
          </a:p>
          <a:p>
            <a:r>
              <a:rPr lang="fr-CA" sz="2000" dirty="0" smtClean="0"/>
              <a:t>Obtenir des informations sur la formation du Système solaire :</a:t>
            </a:r>
          </a:p>
          <a:p>
            <a:pPr lvl="1"/>
            <a:r>
              <a:rPr lang="fr-CA" sz="1600" dirty="0" smtClean="0"/>
              <a:t>Les comètes ont peu évolué depuis la formation du Système solaire, environ </a:t>
            </a:r>
            <a:r>
              <a:rPr lang="fr-CA" sz="1600" dirty="0" smtClean="0">
                <a:solidFill>
                  <a:srgbClr val="FFFF00"/>
                </a:solidFill>
              </a:rPr>
              <a:t>4,5 milliards d’années</a:t>
            </a:r>
          </a:p>
          <a:p>
            <a:pPr lvl="1"/>
            <a:r>
              <a:rPr lang="fr-CA" sz="1600" dirty="0" smtClean="0"/>
              <a:t>Les comètes pourraient contenir les éléments nécessaires à </a:t>
            </a:r>
            <a:r>
              <a:rPr lang="fr-CA" sz="1600" dirty="0" smtClean="0">
                <a:solidFill>
                  <a:srgbClr val="FFFF00"/>
                </a:solidFill>
              </a:rPr>
              <a:t>l’apparition de la vie sur Terre</a:t>
            </a:r>
          </a:p>
          <a:p>
            <a:pPr lvl="1"/>
            <a:r>
              <a:rPr lang="fr-CA" sz="1600" dirty="0" smtClean="0"/>
              <a:t>Les comètes pourraient être à l’origine des </a:t>
            </a:r>
            <a:r>
              <a:rPr lang="fr-CA" sz="1600" dirty="0" smtClean="0">
                <a:solidFill>
                  <a:srgbClr val="FFFF00"/>
                </a:solidFill>
              </a:rPr>
              <a:t>océans terrestres</a:t>
            </a:r>
          </a:p>
        </p:txBody>
      </p:sp>
      <p:pic>
        <p:nvPicPr>
          <p:cNvPr id="5" name="Image 4" descr="29_COMETE_Decouverte-atttendue_Comete-Lovejoy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2396" y="1462758"/>
            <a:ext cx="3593852" cy="4538868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 rot="5400000">
            <a:off x="7403115" y="2530999"/>
            <a:ext cx="2351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pl-PL" sz="800" b="1" dirty="0"/>
              <a:t>Michael </a:t>
            </a:r>
            <a:r>
              <a:rPr lang="pl-PL" sz="800" b="1" dirty="0" err="1" smtClean="0"/>
              <a:t>Carlowicz</a:t>
            </a:r>
            <a:r>
              <a:rPr lang="pl-PL" sz="800" b="1" dirty="0"/>
              <a:t>/</a:t>
            </a:r>
            <a:r>
              <a:rPr lang="pl-PL" sz="800" b="1" dirty="0" smtClean="0"/>
              <a:t>NASA </a:t>
            </a:r>
            <a:r>
              <a:rPr lang="pl-PL" sz="800" b="1" dirty="0"/>
              <a:t>Earth </a:t>
            </a:r>
            <a:r>
              <a:rPr lang="pl-PL" sz="800" b="1" dirty="0" err="1" smtClean="0"/>
              <a:t>Observator</a:t>
            </a:r>
            <a:endParaRPr lang="fr-CA" sz="800" dirty="0"/>
          </a:p>
        </p:txBody>
      </p:sp>
      <p:sp>
        <p:nvSpPr>
          <p:cNvPr id="7" name="ZoneTexte 6"/>
          <p:cNvSpPr txBox="1"/>
          <p:nvPr/>
        </p:nvSpPr>
        <p:spPr>
          <a:xfrm>
            <a:off x="5145484" y="5982278"/>
            <a:ext cx="3142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La comète Lovejoy vue depuis l’ISS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42009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osetta's twelve-year journey in space(360p_H.264-AAC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529" y="1142648"/>
            <a:ext cx="8128000" cy="457200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 rot="5400000">
            <a:off x="8428640" y="1364503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5051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600" dirty="0" smtClean="0"/>
              <a:t>Les « rendez-vous » de Rosetta</a:t>
            </a:r>
            <a:endParaRPr lang="fr-CA" sz="4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3556"/>
            <a:ext cx="4038600" cy="5277555"/>
          </a:xfrm>
        </p:spPr>
        <p:txBody>
          <a:bodyPr>
            <a:normAutofit fontScale="85000" lnSpcReduction="20000"/>
          </a:bodyPr>
          <a:lstStyle/>
          <a:p>
            <a:r>
              <a:rPr lang="fr-CA" sz="2000" dirty="0" smtClean="0">
                <a:solidFill>
                  <a:srgbClr val="FFFF00"/>
                </a:solidFill>
              </a:rPr>
              <a:t>20 janvier : </a:t>
            </a:r>
            <a:r>
              <a:rPr lang="fr-CA" sz="2000" dirty="0" smtClean="0"/>
              <a:t>Sortie d’hibernation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Avril : </a:t>
            </a:r>
            <a:r>
              <a:rPr lang="fr-CA" sz="2000" dirty="0" smtClean="0">
                <a:solidFill>
                  <a:srgbClr val="FFFFFF"/>
                </a:solidFill>
              </a:rPr>
              <a:t>détection de la comète par l’instrument Osiris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Mai-août : </a:t>
            </a:r>
            <a:r>
              <a:rPr lang="fr-CA" sz="2000" dirty="0" smtClean="0">
                <a:solidFill>
                  <a:srgbClr val="FFFFFF"/>
                </a:solidFill>
              </a:rPr>
              <a:t>Manœuvre de freinage de Rosetta pour s’arrêter le 6 août à 100 km de 67P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Août-octobre : </a:t>
            </a:r>
            <a:r>
              <a:rPr lang="fr-CA" sz="2000" dirty="0" smtClean="0">
                <a:solidFill>
                  <a:srgbClr val="FFFFFF"/>
                </a:solidFill>
              </a:rPr>
              <a:t>observation de la comète (forme, masse, axe de rotation, choix du site d’atterrissage)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Novembre : </a:t>
            </a:r>
            <a:r>
              <a:rPr lang="fr-CA" sz="2000" dirty="0" smtClean="0">
                <a:solidFill>
                  <a:srgbClr val="FFFFFF"/>
                </a:solidFill>
              </a:rPr>
              <a:t>largage puis atterrissage de Philæ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Novembre-mars 2015 : </a:t>
            </a:r>
            <a:r>
              <a:rPr lang="fr-CA" sz="2000" dirty="0" smtClean="0"/>
              <a:t>Science de long-terme. Arrêt probable de Philæ vers 2 UA</a:t>
            </a:r>
            <a:endParaRPr lang="fr-CA" sz="2000" dirty="0"/>
          </a:p>
        </p:txBody>
      </p:sp>
      <p:pic>
        <p:nvPicPr>
          <p:cNvPr id="5" name="Image 4" descr="04MISSION_presentation_phila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206" y="1938754"/>
            <a:ext cx="3819593" cy="351536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318688" y="5454114"/>
            <a:ext cx="2893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Philæ après l’atterrissage sur CG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8256053" y="3027079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85475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26291" y="6255460"/>
            <a:ext cx="419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Carte du Ciel </a:t>
            </a:r>
            <a:r>
              <a:rPr lang="fr-FR" dirty="0" smtClean="0"/>
              <a:t>–</a:t>
            </a:r>
            <a:r>
              <a:rPr lang="fr-CA" dirty="0" smtClean="0"/>
              <a:t> 1</a:t>
            </a:r>
            <a:r>
              <a:rPr lang="fr-CA" baseline="30000" dirty="0" smtClean="0"/>
              <a:t>er</a:t>
            </a:r>
            <a:r>
              <a:rPr lang="fr-CA" dirty="0" smtClean="0"/>
              <a:t>, 2 et 3 août 2014 </a:t>
            </a:r>
            <a:r>
              <a:rPr lang="fr-FR" dirty="0" smtClean="0"/>
              <a:t>–</a:t>
            </a:r>
            <a:r>
              <a:rPr lang="fr-CA" dirty="0" smtClean="0"/>
              <a:t> 23h30</a:t>
            </a:r>
            <a:endParaRPr lang="fr-CA" dirty="0"/>
          </a:p>
        </p:txBody>
      </p:sp>
      <p:pic>
        <p:nvPicPr>
          <p:cNvPr id="2" name="Image 1" descr="cartepp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254" y="0"/>
            <a:ext cx="6225207" cy="62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Remerciements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5145" y="1600200"/>
            <a:ext cx="8421655" cy="4525963"/>
          </a:xfrm>
        </p:spPr>
        <p:txBody>
          <a:bodyPr/>
          <a:lstStyle/>
          <a:p>
            <a:pPr algn="just"/>
            <a:r>
              <a:rPr lang="fr-CA" dirty="0" smtClean="0"/>
              <a:t>Un grand merci à nos partenaires: le </a:t>
            </a:r>
            <a:r>
              <a:rPr lang="fr-CA" b="1" dirty="0" smtClean="0"/>
              <a:t>CNES</a:t>
            </a:r>
            <a:r>
              <a:rPr lang="fr-CA" dirty="0" smtClean="0"/>
              <a:t>, </a:t>
            </a:r>
            <a:r>
              <a:rPr lang="fr-CA" b="1" dirty="0" smtClean="0"/>
              <a:t>Airbus Defence &amp; Space</a:t>
            </a:r>
            <a:r>
              <a:rPr lang="fr-CA" dirty="0" smtClean="0"/>
              <a:t>, le </a:t>
            </a:r>
            <a:r>
              <a:rPr lang="fr-CA" b="1" dirty="0" smtClean="0"/>
              <a:t>CNRS</a:t>
            </a:r>
            <a:r>
              <a:rPr lang="fr-CA" dirty="0" smtClean="0"/>
              <a:t>, </a:t>
            </a:r>
            <a:r>
              <a:rPr lang="fr-CA" b="1" dirty="0" smtClean="0"/>
              <a:t>SES</a:t>
            </a:r>
            <a:r>
              <a:rPr lang="fr-CA" dirty="0" smtClean="0"/>
              <a:t>, </a:t>
            </a:r>
            <a:r>
              <a:rPr lang="fr-CA" b="1" dirty="0" smtClean="0"/>
              <a:t>l’Observatoire de Paris</a:t>
            </a:r>
            <a:r>
              <a:rPr lang="fr-CA" dirty="0" smtClean="0"/>
              <a:t>, le </a:t>
            </a:r>
            <a:r>
              <a:rPr lang="fr-CA" b="1" dirty="0" smtClean="0"/>
              <a:t>Secrétariat d’État à l’Enseignement Supérieur et à la Recherche </a:t>
            </a:r>
            <a:r>
              <a:rPr lang="fr-CA" dirty="0" smtClean="0"/>
              <a:t>et </a:t>
            </a:r>
            <a:r>
              <a:rPr lang="fr-CA" b="1" dirty="0" smtClean="0"/>
              <a:t>Ciel et Espace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89287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comètes dans l’HISTOIRE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97738"/>
            <a:ext cx="4038600" cy="5011482"/>
          </a:xfrm>
        </p:spPr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Antiquité grecque</a:t>
            </a:r>
          </a:p>
          <a:p>
            <a:pPr lvl="1"/>
            <a:r>
              <a:rPr lang="fr-CA" sz="2000" dirty="0" smtClean="0">
                <a:solidFill>
                  <a:srgbClr val="FF6600"/>
                </a:solidFill>
              </a:rPr>
              <a:t>Aristote</a:t>
            </a:r>
            <a:r>
              <a:rPr lang="fr-CA" sz="2000" dirty="0" smtClean="0"/>
              <a:t> classe les comètes dans le monde sublunaire, imparfait et imprévisible (≠ monde céleste)</a:t>
            </a:r>
          </a:p>
          <a:p>
            <a:pPr lvl="1"/>
            <a:endParaRPr lang="fr-CA" sz="2000" dirty="0" smtClean="0"/>
          </a:p>
          <a:p>
            <a:pPr lvl="1"/>
            <a:r>
              <a:rPr lang="fr-CA" sz="2000" dirty="0" smtClean="0">
                <a:solidFill>
                  <a:srgbClr val="FF6600"/>
                </a:solidFill>
              </a:rPr>
              <a:t>Les pythagoriciens </a:t>
            </a:r>
            <a:r>
              <a:rPr lang="fr-CA" sz="2000" dirty="0" smtClean="0"/>
              <a:t>y voient des planètes rarement observables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69214" y="6126163"/>
            <a:ext cx="1989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Monde selon Aristote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8125108" y="2161892"/>
            <a:ext cx="13388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Clément Plantureux</a:t>
            </a:r>
            <a:endParaRPr lang="fr-CA" sz="800" dirty="0"/>
          </a:p>
        </p:txBody>
      </p:sp>
      <p:pic>
        <p:nvPicPr>
          <p:cNvPr id="8" name="Espace réservé du contenu 7" descr="Sublunaire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>
            <a:solidFill>
              <a:schemeClr val="bg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003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comètes dans l’HISTOIRE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Moyen Âge</a:t>
            </a:r>
          </a:p>
          <a:p>
            <a:pPr lvl="1"/>
            <a:r>
              <a:rPr lang="fr-CA" sz="2000" dirty="0" smtClean="0"/>
              <a:t>Les astrologues associent les comètes à des morts illustres : celle de 451 pour Attila, 632 pour Mahomet, 1223 pour Philippe-Auguste...</a:t>
            </a:r>
          </a:p>
          <a:p>
            <a:pPr lvl="1"/>
            <a:r>
              <a:rPr lang="fr-CA" sz="2000" dirty="0" smtClean="0"/>
              <a:t>ou à des naissances!</a:t>
            </a:r>
          </a:p>
        </p:txBody>
      </p:sp>
      <p:pic>
        <p:nvPicPr>
          <p:cNvPr id="8" name="Image 7" descr="tumblr_mwubi4X70i1t1zfqyo1_128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785" y="1600200"/>
            <a:ext cx="3935073" cy="4066242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4784718" y="5666442"/>
            <a:ext cx="3852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L’étoile de Bethléem</a:t>
            </a:r>
          </a:p>
          <a:p>
            <a:pPr algn="ctr"/>
            <a:r>
              <a:rPr lang="fr-CA" sz="1600" dirty="0" smtClean="0"/>
              <a:t>représentée sous la forme d’une comète</a:t>
            </a:r>
          </a:p>
          <a:p>
            <a:pPr algn="ctr"/>
            <a:r>
              <a:rPr lang="fr-CA" sz="1600" dirty="0" smtClean="0"/>
              <a:t>- Giotto, </a:t>
            </a:r>
            <a:r>
              <a:rPr lang="fr-CA" sz="1600" i="1" dirty="0" smtClean="0"/>
              <a:t>L’adoration des Rois Mages</a:t>
            </a:r>
            <a:r>
              <a:rPr lang="fr-CA" sz="1600" dirty="0" smtClean="0"/>
              <a:t>, ~1306 -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58053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comètes dans l’HISTOIRE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8487" y="1173486"/>
            <a:ext cx="4845080" cy="5329015"/>
          </a:xfrm>
        </p:spPr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XVIII</a:t>
            </a:r>
            <a:r>
              <a:rPr lang="fr-CA" sz="2400" baseline="30000" dirty="0" smtClean="0">
                <a:solidFill>
                  <a:srgbClr val="FFFF00"/>
                </a:solidFill>
              </a:rPr>
              <a:t>e</a:t>
            </a:r>
            <a:r>
              <a:rPr lang="fr-CA" sz="2400" dirty="0" smtClean="0">
                <a:solidFill>
                  <a:srgbClr val="FFFF00"/>
                </a:solidFill>
              </a:rPr>
              <a:t> siècle</a:t>
            </a:r>
          </a:p>
          <a:p>
            <a:pPr lvl="1"/>
            <a:r>
              <a:rPr lang="fr-CA" sz="2000" dirty="0" smtClean="0"/>
              <a:t>Grâce aux travaux de </a:t>
            </a:r>
            <a:r>
              <a:rPr lang="fr-CA" sz="2000" dirty="0" smtClean="0">
                <a:solidFill>
                  <a:srgbClr val="FF6600"/>
                </a:solidFill>
              </a:rPr>
              <a:t>Newton</a:t>
            </a:r>
            <a:r>
              <a:rPr lang="fr-CA" sz="2000" dirty="0" smtClean="0">
                <a:solidFill>
                  <a:srgbClr val="FFFFFF"/>
                </a:solidFill>
              </a:rPr>
              <a:t> (les </a:t>
            </a:r>
            <a:r>
              <a:rPr lang="fr-CA" sz="2000" i="1" dirty="0" err="1" smtClean="0">
                <a:solidFill>
                  <a:srgbClr val="FFFFFF"/>
                </a:solidFill>
              </a:rPr>
              <a:t>Principia</a:t>
            </a:r>
            <a:r>
              <a:rPr lang="fr-CA" sz="2000" dirty="0" smtClean="0">
                <a:solidFill>
                  <a:srgbClr val="FFFFFF"/>
                </a:solidFill>
              </a:rPr>
              <a:t>)</a:t>
            </a:r>
            <a:r>
              <a:rPr lang="fr-CA" sz="2000" dirty="0" smtClean="0"/>
              <a:t>, </a:t>
            </a:r>
            <a:r>
              <a:rPr lang="fr-CA" sz="2000" dirty="0">
                <a:solidFill>
                  <a:srgbClr val="FF6600"/>
                </a:solidFill>
              </a:rPr>
              <a:t>Edmond Halley </a:t>
            </a:r>
            <a:r>
              <a:rPr lang="fr-CA" sz="2000" dirty="0" smtClean="0"/>
              <a:t>démontre</a:t>
            </a:r>
            <a:r>
              <a:rPr lang="fr-CA" sz="2000" dirty="0"/>
              <a:t> </a:t>
            </a:r>
            <a:r>
              <a:rPr lang="fr-CA" sz="2000" dirty="0" smtClean="0"/>
              <a:t>en 1704 que les comètes de 1531, 1607 et 1682 ne sont qu’une seule et même comète</a:t>
            </a:r>
          </a:p>
          <a:p>
            <a:pPr marL="914400" lvl="1" indent="-457200"/>
            <a:r>
              <a:rPr lang="fr-CA" sz="2000" dirty="0" smtClean="0"/>
              <a:t>Depuis </a:t>
            </a:r>
            <a:r>
              <a:rPr lang="fr-CA" sz="2000" dirty="0" smtClean="0">
                <a:solidFill>
                  <a:srgbClr val="FF6600"/>
                </a:solidFill>
              </a:rPr>
              <a:t>Halley</a:t>
            </a:r>
            <a:r>
              <a:rPr lang="fr-CA" sz="2000" dirty="0" smtClean="0"/>
              <a:t> on comprend que les comètes ne sont pas des phénomènes atmosphériques mais des objets venant de l’espace</a:t>
            </a:r>
          </a:p>
        </p:txBody>
      </p:sp>
      <p:pic>
        <p:nvPicPr>
          <p:cNvPr id="6" name="Image 5" descr="Halle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679" y="1600200"/>
            <a:ext cx="3042524" cy="4270025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115558" y="5897836"/>
            <a:ext cx="1478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Edmond Halley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224008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Comète : un mauvais présage ?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439874"/>
            <a:ext cx="2096560" cy="47727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A" sz="2000" dirty="0" smtClean="0"/>
              <a:t>Les comètes ont longtemps été considérées comme annonciatrices de mauvais présages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Guerres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Maladies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Morts de personnages illustres...</a:t>
            </a:r>
            <a:endParaRPr lang="fr-CA" sz="2000" dirty="0">
              <a:solidFill>
                <a:srgbClr val="FFFF00"/>
              </a:solidFill>
            </a:endParaRPr>
          </a:p>
        </p:txBody>
      </p:sp>
      <p:pic>
        <p:nvPicPr>
          <p:cNvPr id="7" name="Image 6" descr="00034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597" y="1716681"/>
            <a:ext cx="6129203" cy="3391492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3450716" y="5108173"/>
            <a:ext cx="4320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Trajectoire de la comète de 1664-1665</a:t>
            </a:r>
          </a:p>
          <a:p>
            <a:pPr algn="ctr"/>
            <a:r>
              <a:rPr lang="fr-CA" sz="1600" dirty="0" smtClean="0"/>
              <a:t>Une épidémie de peste se déclara à cette période</a:t>
            </a:r>
          </a:p>
          <a:p>
            <a:pPr algn="ctr"/>
            <a:r>
              <a:rPr lang="fr-CA" sz="1600" dirty="0" smtClean="0"/>
              <a:t>en Europe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13402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ayeux_Tapestry_32-33_comet_Halley_Haro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0" y="510812"/>
            <a:ext cx="8919025" cy="5729381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538044" y="6219328"/>
            <a:ext cx="603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Tapisserie de Bayeux : Comète de Halley en 1066 </a:t>
            </a:r>
            <a:r>
              <a:rPr lang="fr-FR" sz="1600" dirty="0" smtClean="0"/>
              <a:t>–</a:t>
            </a:r>
            <a:r>
              <a:rPr lang="fr-CA" sz="1600" dirty="0" smtClean="0"/>
              <a:t> Bataille d’Hastings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190055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comète de 1811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sz="2400" dirty="0" smtClean="0">
                <a:solidFill>
                  <a:srgbClr val="FF6600"/>
                </a:solidFill>
              </a:rPr>
              <a:t>Napoléon</a:t>
            </a:r>
            <a:r>
              <a:rPr lang="fr-CA" sz="2400" dirty="0" smtClean="0"/>
              <a:t> y voyait un présage favorable pour la </a:t>
            </a:r>
            <a:r>
              <a:rPr lang="fr-CA" sz="2400" dirty="0" smtClean="0">
                <a:solidFill>
                  <a:srgbClr val="FFFF00"/>
                </a:solidFill>
              </a:rPr>
              <a:t>campagne de Russie</a:t>
            </a:r>
          </a:p>
          <a:p>
            <a:pPr lvl="1"/>
            <a:r>
              <a:rPr lang="fr-CA" sz="2000" dirty="0" smtClean="0"/>
              <a:t>Défaite cuisante des armées napoléoniennes</a:t>
            </a:r>
          </a:p>
          <a:p>
            <a:r>
              <a:rPr lang="fr-CA" sz="2400" dirty="0" smtClean="0"/>
              <a:t>La comète coïncide avec une vendange de qualité exceptionnelle</a:t>
            </a:r>
            <a:endParaRPr lang="fr-CA" sz="1600" dirty="0" smtClean="0"/>
          </a:p>
          <a:p>
            <a:pPr lvl="1"/>
            <a:r>
              <a:rPr lang="fr-CA" sz="2000" dirty="0" smtClean="0">
                <a:solidFill>
                  <a:srgbClr val="FFFF00"/>
                </a:solidFill>
              </a:rPr>
              <a:t>Vin de la comète</a:t>
            </a:r>
          </a:p>
        </p:txBody>
      </p:sp>
      <p:pic>
        <p:nvPicPr>
          <p:cNvPr id="5" name="Image 4" descr="Komet_von_18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05" y="1793480"/>
            <a:ext cx="2888598" cy="4155527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991313" y="5941497"/>
            <a:ext cx="170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Comète de 1811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8103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6484</TotalTime>
  <Words>754</Words>
  <Application>Microsoft Macintosh PowerPoint</Application>
  <PresentationFormat>Présentation à l'écran (4:3)</PresentationFormat>
  <Paragraphs>191</Paragraphs>
  <Slides>38</Slides>
  <Notes>2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Aube</vt:lpstr>
      <vt:lpstr>Présentation PowerPoint</vt:lpstr>
      <vt:lpstr>Présentation PowerPoint</vt:lpstr>
      <vt:lpstr>Les comètes dans l’HISTOIRE</vt:lpstr>
      <vt:lpstr>Les comètes dans l’HISTOIRE</vt:lpstr>
      <vt:lpstr>Les comètes dans l’HISTOIRE</vt:lpstr>
      <vt:lpstr>Les comètes dans l’HISTOIRE</vt:lpstr>
      <vt:lpstr>Comète : un mauvais présage ?</vt:lpstr>
      <vt:lpstr>Présentation PowerPoint</vt:lpstr>
      <vt:lpstr>La comète de 1811</vt:lpstr>
      <vt:lpstr>La comète de 1910 (Halley)</vt:lpstr>
      <vt:lpstr>Qu’est-ce qu’une COMÈTE ?</vt:lpstr>
      <vt:lpstr>Présentation PowerPoint</vt:lpstr>
      <vt:lpstr>D’où viennent les comètes ?</vt:lpstr>
      <vt:lpstr>Le Nuage d’Oort</vt:lpstr>
      <vt:lpstr>Les comètes sont-elles éternelles ?</vt:lpstr>
      <vt:lpstr>Présentation PowerPoint</vt:lpstr>
      <vt:lpstr>Présentation PowerPoint</vt:lpstr>
      <vt:lpstr>Les comètes ne sont pas éternelles</vt:lpstr>
      <vt:lpstr>Les étoiles filantes</vt:lpstr>
      <vt:lpstr>Les Perséides</vt:lpstr>
      <vt:lpstr>Présentation PowerPoint</vt:lpstr>
      <vt:lpstr>Présentation PowerPoint</vt:lpstr>
      <vt:lpstr>Comète de Halley</vt:lpstr>
      <vt:lpstr>Comète Hale-Bopp</vt:lpstr>
      <vt:lpstr>Comète ISON</vt:lpstr>
      <vt:lpstr>Comète McNaught</vt:lpstr>
      <vt:lpstr>Présentation PowerPoint</vt:lpstr>
      <vt:lpstr>Présentation PowerPoint</vt:lpstr>
      <vt:lpstr>Présentation PowerPoint</vt:lpstr>
      <vt:lpstr>ROSETTA</vt:lpstr>
      <vt:lpstr>L’orbiteur</vt:lpstr>
      <vt:lpstr>L’atterrisseur - Philæ</vt:lpstr>
      <vt:lpstr>Présentation PowerPoint</vt:lpstr>
      <vt:lpstr>Les objectifs de Rosetta</vt:lpstr>
      <vt:lpstr>Présentation PowerPoint</vt:lpstr>
      <vt:lpstr>Les « rendez-vous » de Rosetta</vt:lpstr>
      <vt:lpstr>Présentation PowerPoint</vt:lpstr>
      <vt:lpstr>Remerciements</vt:lpstr>
    </vt:vector>
  </TitlesOfParts>
  <Company>UCB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Clément Plantureux</dc:creator>
  <cp:lastModifiedBy>Clément Plantureux</cp:lastModifiedBy>
  <cp:revision>238</cp:revision>
  <dcterms:created xsi:type="dcterms:W3CDTF">2014-06-10T09:29:48Z</dcterms:created>
  <dcterms:modified xsi:type="dcterms:W3CDTF">2014-07-24T10:08:07Z</dcterms:modified>
</cp:coreProperties>
</file>